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10287000" cx="18288000"/>
  <p:notesSz cx="6858000" cy="9144000"/>
  <p:embeddedFontLst>
    <p:embeddedFont>
      <p:font typeface="Inter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E21EC84-6DC3-4DB2-8381-A35C9181C44A}">
  <a:tblStyle styleId="{4E21EC84-6DC3-4DB2-8381-A35C9181C4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Inter-italic.fntdata"/><Relationship Id="rId10" Type="http://schemas.openxmlformats.org/officeDocument/2006/relationships/slide" Target="slides/slide4.xml"/><Relationship Id="rId32" Type="http://schemas.openxmlformats.org/officeDocument/2006/relationships/font" Target="fonts/Inter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Inter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00dd28802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f00dd28802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efdeaca4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efdeaca49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efdeaca49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efdeaca49e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efdeaca49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efdeaca49e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f00dd28802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2f00dd28802_6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f00dd28802_6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f00dd28802_6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f00dd28802_2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2f00dd28802_2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efde5db88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2efde5db88a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f00dd28802_15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f00dd28802_15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fdeaca49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2efdeaca49e_1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62900" y="-3812039"/>
            <a:ext cx="26805775" cy="173163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idx="1" type="body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sp>
        <p:nvSpPr>
          <p:cNvPr id="18" name="Google Shape;18;p3"/>
          <p:cNvSpPr txBox="1"/>
          <p:nvPr>
            <p:ph idx="2" type="body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grpSp>
        <p:nvGrpSpPr>
          <p:cNvPr id="19" name="Google Shape;19;p3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3"/>
          <p:cNvSpPr txBox="1"/>
          <p:nvPr>
            <p:ph idx="3" type="body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 sz="1400"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b="1" sz="1400"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12275536" y="7539400"/>
            <a:ext cx="1736080" cy="1736080"/>
            <a:chOff x="0" y="0"/>
            <a:chExt cx="2314773" cy="2314773"/>
          </a:xfrm>
        </p:grpSpPr>
        <p:grpSp>
          <p:nvGrpSpPr>
            <p:cNvPr id="24" name="Google Shape;24;p3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7" name="Google Shape;27;p3"/>
            <p:cNvCxnSpPr/>
            <p:nvPr/>
          </p:nvCxnSpPr>
          <p:spPr>
            <a:xfrm flipH="1" rot="10800000">
              <a:off x="542969" y="627870"/>
              <a:ext cx="1154100" cy="1154100"/>
            </a:xfrm>
            <a:prstGeom prst="straightConnector1">
              <a:avLst/>
            </a:prstGeom>
            <a:noFill/>
            <a:ln cap="flat" cmpd="sng" w="141625">
              <a:solidFill>
                <a:srgbClr val="2666B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 rot="10800000">
              <a:off x="1711877" y="539088"/>
              <a:ext cx="0" cy="890700"/>
            </a:xfrm>
            <a:prstGeom prst="straightConnector1">
              <a:avLst/>
            </a:prstGeom>
            <a:noFill/>
            <a:ln cap="flat" cmpd="sng" w="141625">
              <a:solidFill>
                <a:srgbClr val="2666B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884889" y="602896"/>
              <a:ext cx="890700" cy="0"/>
            </a:xfrm>
            <a:prstGeom prst="straightConnector1">
              <a:avLst/>
            </a:prstGeom>
            <a:noFill/>
            <a:ln cap="flat" cmpd="sng" w="141625">
              <a:solidFill>
                <a:srgbClr val="2666B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" name="Google Shape;30;p3"/>
          <p:cNvSpPr txBox="1"/>
          <p:nvPr>
            <p:ph type="title"/>
          </p:nvPr>
        </p:nvSpPr>
        <p:spPr>
          <a:xfrm>
            <a:off x="1028700" y="7212889"/>
            <a:ext cx="11183100" cy="165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idx="1" type="body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sp>
        <p:nvSpPr>
          <p:cNvPr id="34" name="Google Shape;34;p4"/>
          <p:cNvSpPr txBox="1"/>
          <p:nvPr>
            <p:ph idx="3" type="subTitle"/>
          </p:nvPr>
        </p:nvSpPr>
        <p:spPr>
          <a:xfrm>
            <a:off x="1034150" y="1143000"/>
            <a:ext cx="10994700" cy="113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grpSp>
        <p:nvGrpSpPr>
          <p:cNvPr id="35" name="Google Shape;35;p4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36" name="Google Shape;36;p4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" name="Google Shape;38;p4"/>
          <p:cNvSpPr txBox="1"/>
          <p:nvPr>
            <p:ph idx="4" type="body"/>
          </p:nvPr>
        </p:nvSpPr>
        <p:spPr>
          <a:xfrm>
            <a:off x="1039100" y="2909450"/>
            <a:ext cx="5247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31800" lvl="1" marL="91440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indent="-431800" lvl="2" marL="1371600">
              <a:spcBef>
                <a:spcPts val="480"/>
              </a:spcBef>
              <a:spcAft>
                <a:spcPts val="0"/>
              </a:spcAft>
              <a:buSzPts val="3200"/>
              <a:buChar char="•"/>
              <a:defRPr b="1" sz="3200"/>
            </a:lvl3pPr>
            <a:lvl4pPr indent="-431800" lvl="3" marL="1828800">
              <a:spcBef>
                <a:spcPts val="400"/>
              </a:spcBef>
              <a:spcAft>
                <a:spcPts val="0"/>
              </a:spcAft>
              <a:buSzPts val="3200"/>
              <a:buChar char="–"/>
              <a:defRPr b="1" sz="3200"/>
            </a:lvl4pPr>
            <a:lvl5pPr indent="-431800" lvl="4" marL="2286000">
              <a:spcBef>
                <a:spcPts val="400"/>
              </a:spcBef>
              <a:spcAft>
                <a:spcPts val="0"/>
              </a:spcAft>
              <a:buSzPts val="3200"/>
              <a:buChar char="»"/>
              <a:defRPr b="1" sz="3200"/>
            </a:lvl5pPr>
            <a:lvl6pPr indent="-431800" lvl="5" marL="27432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6pPr>
            <a:lvl7pPr indent="-431800" lvl="6" marL="32004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7pPr>
            <a:lvl8pPr indent="-431800" lvl="7" marL="36576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8pPr>
            <a:lvl9pPr indent="-431800" lvl="8" marL="411480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9pPr>
          </a:lstStyle>
          <a:p/>
        </p:txBody>
      </p:sp>
      <p:sp>
        <p:nvSpPr>
          <p:cNvPr id="39" name="Google Shape;39;p4"/>
          <p:cNvSpPr txBox="1"/>
          <p:nvPr>
            <p:ph idx="5" type="body"/>
          </p:nvPr>
        </p:nvSpPr>
        <p:spPr>
          <a:xfrm>
            <a:off x="1039100" y="3396350"/>
            <a:ext cx="5247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b="0" sz="2100"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40" name="Google Shape;40;p4"/>
          <p:cNvSpPr txBox="1"/>
          <p:nvPr>
            <p:ph idx="6" type="body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 sz="1400"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b="1" sz="1400"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1" name="Google Shape;4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531150" y="2677050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075" y="4362500"/>
            <a:ext cx="2728225" cy="13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1150" y="6048047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1157" y="7733525"/>
            <a:ext cx="2728218" cy="134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" name="Google Shape;45;p4"/>
          <p:cNvCxnSpPr/>
          <p:nvPr/>
        </p:nvCxnSpPr>
        <p:spPr>
          <a:xfrm>
            <a:off x="1028700" y="2506857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4"/>
          <p:cNvCxnSpPr/>
          <p:nvPr/>
        </p:nvCxnSpPr>
        <p:spPr>
          <a:xfrm>
            <a:off x="1028700" y="4192337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4"/>
          <p:cNvCxnSpPr/>
          <p:nvPr/>
        </p:nvCxnSpPr>
        <p:spPr>
          <a:xfrm>
            <a:off x="1028700" y="5877816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4"/>
          <p:cNvCxnSpPr/>
          <p:nvPr/>
        </p:nvCxnSpPr>
        <p:spPr>
          <a:xfrm>
            <a:off x="1028700" y="7563296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4"/>
          <p:cNvCxnSpPr/>
          <p:nvPr/>
        </p:nvCxnSpPr>
        <p:spPr>
          <a:xfrm>
            <a:off x="1028700" y="9248775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" name="Google Shape;50;p4"/>
          <p:cNvGrpSpPr/>
          <p:nvPr/>
        </p:nvGrpSpPr>
        <p:grpSpPr>
          <a:xfrm rot="2700000">
            <a:off x="6693590" y="2846056"/>
            <a:ext cx="1007002" cy="1007002"/>
            <a:chOff x="0" y="19"/>
            <a:chExt cx="1342746" cy="1342746"/>
          </a:xfrm>
        </p:grpSpPr>
        <p:grpSp>
          <p:nvGrpSpPr>
            <p:cNvPr id="51" name="Google Shape;51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4" name="Google Shape;54;p4"/>
            <p:cNvCxnSpPr/>
            <p:nvPr/>
          </p:nvCxnSpPr>
          <p:spPr>
            <a:xfrm flipH="1" rot="10800000">
              <a:off x="314968" y="364093"/>
              <a:ext cx="669600" cy="6696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7" name="Google Shape;57;p4"/>
          <p:cNvGrpSpPr/>
          <p:nvPr/>
        </p:nvGrpSpPr>
        <p:grpSpPr>
          <a:xfrm rot="2700000">
            <a:off x="6693590" y="4534254"/>
            <a:ext cx="1007002" cy="1007002"/>
            <a:chOff x="0" y="19"/>
            <a:chExt cx="1342746" cy="1342746"/>
          </a:xfrm>
        </p:grpSpPr>
        <p:grpSp>
          <p:nvGrpSpPr>
            <p:cNvPr id="58" name="Google Shape;58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1" name="Google Shape;61;p4"/>
            <p:cNvCxnSpPr/>
            <p:nvPr/>
          </p:nvCxnSpPr>
          <p:spPr>
            <a:xfrm flipH="1" rot="10800000">
              <a:off x="314968" y="364093"/>
              <a:ext cx="669600" cy="6696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4" name="Google Shape;64;p4"/>
          <p:cNvGrpSpPr/>
          <p:nvPr/>
        </p:nvGrpSpPr>
        <p:grpSpPr>
          <a:xfrm rot="2700000">
            <a:off x="6693590" y="6219734"/>
            <a:ext cx="1007002" cy="1007002"/>
            <a:chOff x="0" y="19"/>
            <a:chExt cx="1342746" cy="1342746"/>
          </a:xfrm>
        </p:grpSpPr>
        <p:grpSp>
          <p:nvGrpSpPr>
            <p:cNvPr id="65" name="Google Shape;65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66" name="Google Shape;66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8" name="Google Shape;68;p4"/>
            <p:cNvCxnSpPr/>
            <p:nvPr/>
          </p:nvCxnSpPr>
          <p:spPr>
            <a:xfrm flipH="1" rot="10800000">
              <a:off x="314968" y="364093"/>
              <a:ext cx="669600" cy="6696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1" name="Google Shape;71;p4"/>
          <p:cNvGrpSpPr/>
          <p:nvPr/>
        </p:nvGrpSpPr>
        <p:grpSpPr>
          <a:xfrm rot="2700000">
            <a:off x="6693590" y="7907932"/>
            <a:ext cx="1007002" cy="1007002"/>
            <a:chOff x="0" y="19"/>
            <a:chExt cx="1342746" cy="1342746"/>
          </a:xfrm>
        </p:grpSpPr>
        <p:grpSp>
          <p:nvGrpSpPr>
            <p:cNvPr id="72" name="Google Shape;72;p4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73" name="Google Shape;73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5" name="Google Shape;75;p4"/>
            <p:cNvCxnSpPr/>
            <p:nvPr/>
          </p:nvCxnSpPr>
          <p:spPr>
            <a:xfrm flipH="1" rot="10800000">
              <a:off x="314968" y="364093"/>
              <a:ext cx="669600" cy="6696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4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4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8" name="Google Shape;78;p4"/>
          <p:cNvSpPr txBox="1"/>
          <p:nvPr>
            <p:ph idx="7" type="body"/>
          </p:nvPr>
        </p:nvSpPr>
        <p:spPr>
          <a:xfrm>
            <a:off x="1039100" y="4554488"/>
            <a:ext cx="5247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31800" lvl="1" marL="9144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indent="-431800" lvl="2" marL="13716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b="1" sz="3200"/>
            </a:lvl3pPr>
            <a:lvl4pPr indent="-431800" lvl="3" marL="1828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b="1" sz="3200"/>
            </a:lvl4pPr>
            <a:lvl5pPr indent="-431800" lvl="4" marL="22860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b="1" sz="3200"/>
            </a:lvl5pPr>
            <a:lvl6pPr indent="-431800" lvl="5" marL="27432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6pPr>
            <a:lvl7pPr indent="-431800" lvl="6" marL="32004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7pPr>
            <a:lvl8pPr indent="-431800" lvl="7" marL="36576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8pPr>
            <a:lvl9pPr indent="-431800" lvl="8" marL="4114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9pPr>
          </a:lstStyle>
          <a:p/>
        </p:txBody>
      </p:sp>
      <p:sp>
        <p:nvSpPr>
          <p:cNvPr id="79" name="Google Shape;79;p4"/>
          <p:cNvSpPr txBox="1"/>
          <p:nvPr>
            <p:ph idx="8" type="body"/>
          </p:nvPr>
        </p:nvSpPr>
        <p:spPr>
          <a:xfrm>
            <a:off x="1039100" y="5041388"/>
            <a:ext cx="5247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b="0" sz="2100"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80" name="Google Shape;80;p4"/>
          <p:cNvSpPr txBox="1"/>
          <p:nvPr>
            <p:ph idx="9" type="body"/>
          </p:nvPr>
        </p:nvSpPr>
        <p:spPr>
          <a:xfrm>
            <a:off x="1039100" y="6233650"/>
            <a:ext cx="5247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31800" lvl="1" marL="9144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indent="-431800" lvl="2" marL="13716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b="1" sz="3200"/>
            </a:lvl3pPr>
            <a:lvl4pPr indent="-431800" lvl="3" marL="1828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b="1" sz="3200"/>
            </a:lvl4pPr>
            <a:lvl5pPr indent="-431800" lvl="4" marL="22860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b="1" sz="3200"/>
            </a:lvl5pPr>
            <a:lvl6pPr indent="-431800" lvl="5" marL="27432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6pPr>
            <a:lvl7pPr indent="-431800" lvl="6" marL="32004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7pPr>
            <a:lvl8pPr indent="-431800" lvl="7" marL="36576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8pPr>
            <a:lvl9pPr indent="-431800" lvl="8" marL="4114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9pPr>
          </a:lstStyle>
          <a:p/>
        </p:txBody>
      </p:sp>
      <p:sp>
        <p:nvSpPr>
          <p:cNvPr id="81" name="Google Shape;81;p4"/>
          <p:cNvSpPr txBox="1"/>
          <p:nvPr>
            <p:ph idx="13" type="body"/>
          </p:nvPr>
        </p:nvSpPr>
        <p:spPr>
          <a:xfrm>
            <a:off x="1039100" y="6720550"/>
            <a:ext cx="5247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b="0" sz="2100"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82" name="Google Shape;82;p4"/>
          <p:cNvSpPr txBox="1"/>
          <p:nvPr>
            <p:ph idx="14" type="body"/>
          </p:nvPr>
        </p:nvSpPr>
        <p:spPr>
          <a:xfrm>
            <a:off x="1039100" y="7919138"/>
            <a:ext cx="5247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31800" lvl="1" marL="9144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indent="-431800" lvl="2" marL="13716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b="1" sz="3200"/>
            </a:lvl3pPr>
            <a:lvl4pPr indent="-431800" lvl="3" marL="1828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b="1" sz="3200"/>
            </a:lvl4pPr>
            <a:lvl5pPr indent="-431800" lvl="4" marL="22860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b="1" sz="3200"/>
            </a:lvl5pPr>
            <a:lvl6pPr indent="-431800" lvl="5" marL="27432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6pPr>
            <a:lvl7pPr indent="-431800" lvl="6" marL="32004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7pPr>
            <a:lvl8pPr indent="-431800" lvl="7" marL="36576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8pPr>
            <a:lvl9pPr indent="-431800" lvl="8" marL="4114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9pPr>
          </a:lstStyle>
          <a:p/>
        </p:txBody>
      </p:sp>
      <p:sp>
        <p:nvSpPr>
          <p:cNvPr id="83" name="Google Shape;83;p4"/>
          <p:cNvSpPr txBox="1"/>
          <p:nvPr>
            <p:ph idx="15" type="body"/>
          </p:nvPr>
        </p:nvSpPr>
        <p:spPr>
          <a:xfrm>
            <a:off x="1039100" y="8406038"/>
            <a:ext cx="5247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b="0" sz="2100"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ne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/>
          <p:nvPr>
            <p:ph idx="1" type="body"/>
          </p:nvPr>
        </p:nvSpPr>
        <p:spPr>
          <a:xfrm>
            <a:off x="1039100" y="4085275"/>
            <a:ext cx="7412400" cy="40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b="0" sz="2100"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86" name="Google Shape;86;p5"/>
          <p:cNvSpPr txBox="1"/>
          <p:nvPr>
            <p:ph idx="2" type="subTitle"/>
          </p:nvPr>
        </p:nvSpPr>
        <p:spPr>
          <a:xfrm>
            <a:off x="1034150" y="2064850"/>
            <a:ext cx="7488300" cy="113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pic>
        <p:nvPicPr>
          <p:cNvPr id="87" name="Google Shape;8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22326" y="402"/>
            <a:ext cx="9529250" cy="1432887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5"/>
          <p:cNvSpPr txBox="1"/>
          <p:nvPr>
            <p:ph idx="3" type="body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sp>
        <p:nvSpPr>
          <p:cNvPr id="89" name="Google Shape;89;p5"/>
          <p:cNvSpPr txBox="1"/>
          <p:nvPr>
            <p:ph idx="4" type="body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grpSp>
        <p:nvGrpSpPr>
          <p:cNvPr id="90" name="Google Shape;90;p5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91" name="Google Shape;91;p5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" name="Google Shape;93;p5"/>
          <p:cNvSpPr/>
          <p:nvPr>
            <p:ph idx="5" type="pic"/>
          </p:nvPr>
        </p:nvSpPr>
        <p:spPr>
          <a:xfrm>
            <a:off x="8758800" y="1031400"/>
            <a:ext cx="9529200" cy="925560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5"/>
          <p:cNvSpPr txBox="1"/>
          <p:nvPr>
            <p:ph idx="6" type="body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 sz="1400"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b="1" sz="1400"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wo" type="twoObj">
  <p:cSld name="TWO_OBJECT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6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97" name="Google Shape;97;p6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6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 sz="1400"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b="1" sz="1400"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00" name="Google Shape;100;p6"/>
          <p:cNvGrpSpPr/>
          <p:nvPr/>
        </p:nvGrpSpPr>
        <p:grpSpPr>
          <a:xfrm>
            <a:off x="1028700" y="5151020"/>
            <a:ext cx="4552003" cy="3944749"/>
            <a:chOff x="0" y="-47625"/>
            <a:chExt cx="807107" cy="699436"/>
          </a:xfrm>
        </p:grpSpPr>
        <p:sp>
          <p:nvSpPr>
            <p:cNvPr id="101" name="Google Shape;101;p6"/>
            <p:cNvSpPr/>
            <p:nvPr/>
          </p:nvSpPr>
          <p:spPr>
            <a:xfrm>
              <a:off x="0" y="0"/>
              <a:ext cx="807107" cy="651811"/>
            </a:xfrm>
            <a:custGeom>
              <a:rect b="b" l="l" r="r" t="t"/>
              <a:pathLst>
                <a:path extrusionOk="0" h="651811" w="807107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6"/>
          <p:cNvSpPr txBox="1"/>
          <p:nvPr>
            <p:ph idx="2" type="body"/>
          </p:nvPr>
        </p:nvSpPr>
        <p:spPr>
          <a:xfrm>
            <a:off x="1291575" y="5847750"/>
            <a:ext cx="4026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31800" lvl="1" marL="9144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indent="-431800" lvl="2" marL="13716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b="1" sz="3200"/>
            </a:lvl3pPr>
            <a:lvl4pPr indent="-431800" lvl="3" marL="1828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b="1" sz="3200"/>
            </a:lvl4pPr>
            <a:lvl5pPr indent="-431800" lvl="4" marL="22860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b="1" sz="3200"/>
            </a:lvl5pPr>
            <a:lvl6pPr indent="-431800" lvl="5" marL="27432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6pPr>
            <a:lvl7pPr indent="-431800" lvl="6" marL="32004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7pPr>
            <a:lvl8pPr indent="-431800" lvl="7" marL="36576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8pPr>
            <a:lvl9pPr indent="-431800" lvl="8" marL="4114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9pPr>
          </a:lstStyle>
          <a:p/>
        </p:txBody>
      </p:sp>
      <p:sp>
        <p:nvSpPr>
          <p:cNvPr id="104" name="Google Shape;104;p6"/>
          <p:cNvSpPr txBox="1"/>
          <p:nvPr>
            <p:ph idx="3" type="body"/>
          </p:nvPr>
        </p:nvSpPr>
        <p:spPr>
          <a:xfrm>
            <a:off x="1291575" y="6592150"/>
            <a:ext cx="4026300" cy="18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b="0" sz="2100"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105" name="Google Shape;105;p6"/>
          <p:cNvSpPr txBox="1"/>
          <p:nvPr>
            <p:ph idx="4" type="body"/>
          </p:nvPr>
        </p:nvSpPr>
        <p:spPr>
          <a:xfrm>
            <a:off x="1033650" y="2532150"/>
            <a:ext cx="9403800" cy="26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b="0" sz="2100"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106" name="Google Shape;106;p6"/>
          <p:cNvSpPr txBox="1"/>
          <p:nvPr>
            <p:ph idx="5" type="subTitle"/>
          </p:nvPr>
        </p:nvSpPr>
        <p:spPr>
          <a:xfrm>
            <a:off x="1028700" y="1379475"/>
            <a:ext cx="9403800" cy="113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pic>
        <p:nvPicPr>
          <p:cNvPr id="107" name="Google Shape;10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00925" y="-909075"/>
            <a:ext cx="11694102" cy="1314464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6"/>
          <p:cNvSpPr txBox="1"/>
          <p:nvPr>
            <p:ph idx="6" type="body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sp>
        <p:nvSpPr>
          <p:cNvPr id="109" name="Google Shape;109;p6"/>
          <p:cNvSpPr txBox="1"/>
          <p:nvPr>
            <p:ph idx="7" type="body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sp>
        <p:nvSpPr>
          <p:cNvPr id="110" name="Google Shape;110;p6"/>
          <p:cNvSpPr/>
          <p:nvPr>
            <p:ph idx="8" type="pic"/>
          </p:nvPr>
        </p:nvSpPr>
        <p:spPr>
          <a:xfrm>
            <a:off x="10732050" y="1031400"/>
            <a:ext cx="7556100" cy="9255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1" name="Google Shape;111;p6"/>
          <p:cNvGrpSpPr/>
          <p:nvPr/>
        </p:nvGrpSpPr>
        <p:grpSpPr>
          <a:xfrm>
            <a:off x="5880367" y="5151020"/>
            <a:ext cx="4552003" cy="3944749"/>
            <a:chOff x="0" y="-47625"/>
            <a:chExt cx="807107" cy="699436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807107" cy="651811"/>
            </a:xfrm>
            <a:custGeom>
              <a:rect b="b" l="l" r="r" t="t"/>
              <a:pathLst>
                <a:path extrusionOk="0" h="651811" w="807107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6"/>
          <p:cNvSpPr txBox="1"/>
          <p:nvPr>
            <p:ph idx="9" type="body"/>
          </p:nvPr>
        </p:nvSpPr>
        <p:spPr>
          <a:xfrm>
            <a:off x="6143225" y="5847750"/>
            <a:ext cx="4026300" cy="48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31800" lvl="1" marL="914400" rtl="0">
              <a:spcBef>
                <a:spcPts val="560"/>
              </a:spcBef>
              <a:spcAft>
                <a:spcPts val="0"/>
              </a:spcAft>
              <a:buSzPts val="3200"/>
              <a:buChar char="–"/>
              <a:defRPr b="1"/>
            </a:lvl2pPr>
            <a:lvl3pPr indent="-431800" lvl="2" marL="1371600" rtl="0">
              <a:spcBef>
                <a:spcPts val="480"/>
              </a:spcBef>
              <a:spcAft>
                <a:spcPts val="0"/>
              </a:spcAft>
              <a:buSzPts val="3200"/>
              <a:buChar char="•"/>
              <a:defRPr b="1" sz="3200"/>
            </a:lvl3pPr>
            <a:lvl4pPr indent="-431800" lvl="3" marL="1828800" rtl="0">
              <a:spcBef>
                <a:spcPts val="400"/>
              </a:spcBef>
              <a:spcAft>
                <a:spcPts val="0"/>
              </a:spcAft>
              <a:buSzPts val="3200"/>
              <a:buChar char="–"/>
              <a:defRPr b="1" sz="3200"/>
            </a:lvl4pPr>
            <a:lvl5pPr indent="-431800" lvl="4" marL="2286000" rtl="0">
              <a:spcBef>
                <a:spcPts val="400"/>
              </a:spcBef>
              <a:spcAft>
                <a:spcPts val="0"/>
              </a:spcAft>
              <a:buSzPts val="3200"/>
              <a:buChar char="»"/>
              <a:defRPr b="1" sz="3200"/>
            </a:lvl5pPr>
            <a:lvl6pPr indent="-431800" lvl="5" marL="27432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6pPr>
            <a:lvl7pPr indent="-431800" lvl="6" marL="32004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7pPr>
            <a:lvl8pPr indent="-431800" lvl="7" marL="36576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8pPr>
            <a:lvl9pPr indent="-431800" lvl="8" marL="4114800" rtl="0">
              <a:spcBef>
                <a:spcPts val="400"/>
              </a:spcBef>
              <a:spcAft>
                <a:spcPts val="0"/>
              </a:spcAft>
              <a:buSzPts val="3200"/>
              <a:buChar char="•"/>
              <a:defRPr b="1" sz="3200"/>
            </a:lvl9pPr>
          </a:lstStyle>
          <a:p/>
        </p:txBody>
      </p:sp>
      <p:sp>
        <p:nvSpPr>
          <p:cNvPr id="115" name="Google Shape;115;p6"/>
          <p:cNvSpPr txBox="1"/>
          <p:nvPr>
            <p:ph idx="13" type="body"/>
          </p:nvPr>
        </p:nvSpPr>
        <p:spPr>
          <a:xfrm>
            <a:off x="6143225" y="6592150"/>
            <a:ext cx="4026300" cy="181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b="0" sz="2100"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Three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01950" y="-2784250"/>
            <a:ext cx="19227899" cy="7379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7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119" name="Google Shape;119;p7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1" name="Google Shape;121;p7"/>
          <p:cNvSpPr txBox="1"/>
          <p:nvPr>
            <p:ph idx="1" type="body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 sz="1400"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b="1" sz="1400"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7"/>
          <p:cNvSpPr txBox="1"/>
          <p:nvPr>
            <p:ph idx="2" type="body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sp>
        <p:nvSpPr>
          <p:cNvPr id="123" name="Google Shape;123;p7"/>
          <p:cNvSpPr txBox="1"/>
          <p:nvPr>
            <p:ph idx="3" type="body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sp>
        <p:nvSpPr>
          <p:cNvPr id="124" name="Google Shape;124;p7"/>
          <p:cNvSpPr/>
          <p:nvPr>
            <p:ph idx="4" type="pic"/>
          </p:nvPr>
        </p:nvSpPr>
        <p:spPr>
          <a:xfrm>
            <a:off x="1028700" y="2948950"/>
            <a:ext cx="8711400" cy="62604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7"/>
          <p:cNvSpPr txBox="1"/>
          <p:nvPr>
            <p:ph idx="5" type="body"/>
          </p:nvPr>
        </p:nvSpPr>
        <p:spPr>
          <a:xfrm>
            <a:off x="10535975" y="2948950"/>
            <a:ext cx="6723300" cy="62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1950" lvl="0" marL="457200" rtl="0">
              <a:spcBef>
                <a:spcPts val="640"/>
              </a:spcBef>
              <a:spcAft>
                <a:spcPts val="0"/>
              </a:spcAft>
              <a:buSzPts val="2100"/>
              <a:buChar char="•"/>
              <a:defRPr b="0" sz="2100"/>
            </a:lvl1pPr>
            <a:lvl2pPr indent="-361950" lvl="1" marL="914400" rtl="0">
              <a:spcBef>
                <a:spcPts val="560"/>
              </a:spcBef>
              <a:spcAft>
                <a:spcPts val="0"/>
              </a:spcAft>
              <a:buSzPts val="2100"/>
              <a:buChar char="–"/>
              <a:defRPr sz="2100"/>
            </a:lvl2pPr>
            <a:lvl3pPr indent="-361950" lvl="2" marL="1371600" rtl="0">
              <a:spcBef>
                <a:spcPts val="480"/>
              </a:spcBef>
              <a:spcAft>
                <a:spcPts val="0"/>
              </a:spcAft>
              <a:buSzPts val="2100"/>
              <a:buChar char="•"/>
              <a:defRPr/>
            </a:lvl3pPr>
            <a:lvl4pPr indent="-361950" lvl="3" marL="1828800" rtl="0">
              <a:spcBef>
                <a:spcPts val="400"/>
              </a:spcBef>
              <a:spcAft>
                <a:spcPts val="0"/>
              </a:spcAft>
              <a:buSzPts val="2100"/>
              <a:buChar char="–"/>
              <a:defRPr sz="2100"/>
            </a:lvl4pPr>
            <a:lvl5pPr indent="-361950" lvl="4" marL="2286000" rtl="0">
              <a:spcBef>
                <a:spcPts val="400"/>
              </a:spcBef>
              <a:spcAft>
                <a:spcPts val="0"/>
              </a:spcAft>
              <a:buSzPts val="2100"/>
              <a:buChar char="»"/>
              <a:defRPr sz="2100"/>
            </a:lvl5pPr>
            <a:lvl6pPr indent="-361950" lvl="5" marL="27432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6pPr>
            <a:lvl7pPr indent="-361950" lvl="6" marL="32004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7pPr>
            <a:lvl8pPr indent="-361950" lvl="7" marL="36576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8pPr>
            <a:lvl9pPr indent="-361950" lvl="8" marL="4114800" rtl="0"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2100"/>
            </a:lvl9pPr>
          </a:lstStyle>
          <a:p/>
        </p:txBody>
      </p:sp>
      <p:sp>
        <p:nvSpPr>
          <p:cNvPr id="126" name="Google Shape;126;p7"/>
          <p:cNvSpPr txBox="1"/>
          <p:nvPr>
            <p:ph idx="6" type="subTitle"/>
          </p:nvPr>
        </p:nvSpPr>
        <p:spPr>
          <a:xfrm>
            <a:off x="1028700" y="1147775"/>
            <a:ext cx="8711400" cy="113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305718" y="-371150"/>
            <a:ext cx="28899436" cy="1223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8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130" name="Google Shape;130;p8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8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8"/>
          <p:cNvSpPr txBox="1"/>
          <p:nvPr>
            <p:ph idx="1" type="body"/>
          </p:nvPr>
        </p:nvSpPr>
        <p:spPr>
          <a:xfrm>
            <a:off x="987775" y="423325"/>
            <a:ext cx="15051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 sz="1400"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b="1"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b="1" sz="1400"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b="1"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8"/>
          <p:cNvSpPr txBox="1"/>
          <p:nvPr>
            <p:ph idx="2" type="body"/>
          </p:nvPr>
        </p:nvSpPr>
        <p:spPr>
          <a:xfrm>
            <a:off x="14995075" y="423325"/>
            <a:ext cx="22644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sp>
        <p:nvSpPr>
          <p:cNvPr id="134" name="Google Shape;134;p8"/>
          <p:cNvSpPr txBox="1"/>
          <p:nvPr>
            <p:ph idx="3" type="subTitle"/>
          </p:nvPr>
        </p:nvSpPr>
        <p:spPr>
          <a:xfrm>
            <a:off x="1028700" y="7216000"/>
            <a:ext cx="5018400" cy="204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SzPts val="72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35" name="Google Shape;135;p8"/>
          <p:cNvSpPr txBox="1"/>
          <p:nvPr>
            <p:ph idx="4" type="body"/>
          </p:nvPr>
        </p:nvSpPr>
        <p:spPr>
          <a:xfrm>
            <a:off x="7284150" y="423325"/>
            <a:ext cx="37197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ctr">
              <a:spcBef>
                <a:spcPts val="64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 rtl="0" algn="ctr">
              <a:spcBef>
                <a:spcPts val="560"/>
              </a:spcBef>
              <a:spcAft>
                <a:spcPts val="0"/>
              </a:spcAft>
              <a:buSzPts val="1400"/>
              <a:buChar char="–"/>
              <a:defRPr b="1" sz="1400"/>
            </a:lvl2pPr>
            <a:lvl3pPr indent="-317500" lvl="2" marL="1371600" rtl="0" algn="ctr">
              <a:spcBef>
                <a:spcPts val="480"/>
              </a:spcBef>
              <a:spcAft>
                <a:spcPts val="0"/>
              </a:spcAft>
              <a:buSzPts val="1400"/>
              <a:buChar char="•"/>
              <a:defRPr b="1" sz="1400"/>
            </a:lvl3pPr>
            <a:lvl4pPr indent="-317500" lvl="3" marL="1828800" rtl="0" algn="ctr">
              <a:spcBef>
                <a:spcPts val="400"/>
              </a:spcBef>
              <a:spcAft>
                <a:spcPts val="0"/>
              </a:spcAft>
              <a:buSzPts val="1400"/>
              <a:buChar char="–"/>
              <a:defRPr b="1"/>
            </a:lvl4pPr>
            <a:lvl5pPr indent="-317500" lvl="4" marL="2286000" rtl="0" algn="ctr">
              <a:spcBef>
                <a:spcPts val="400"/>
              </a:spcBef>
              <a:spcAft>
                <a:spcPts val="0"/>
              </a:spcAft>
              <a:buSzPts val="1400"/>
              <a:buChar char="»"/>
              <a:defRPr b="1" sz="1400"/>
            </a:lvl5pPr>
            <a:lvl6pPr indent="-317500" lvl="5" marL="27432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6pPr>
            <a:lvl7pPr indent="-317500" lvl="6" marL="32004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7pPr>
            <a:lvl8pPr indent="-317500" lvl="7" marL="36576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8pPr>
            <a:lvl9pPr indent="-317500" lvl="8" marL="4114800" rtl="0" algn="ctr"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1" sz="1400"/>
            </a:lvl9pPr>
          </a:lstStyle>
          <a:p/>
        </p:txBody>
      </p:sp>
      <p:sp>
        <p:nvSpPr>
          <p:cNvPr id="136" name="Google Shape;136;p8"/>
          <p:cNvSpPr/>
          <p:nvPr>
            <p:ph idx="5" type="pic"/>
          </p:nvPr>
        </p:nvSpPr>
        <p:spPr>
          <a:xfrm>
            <a:off x="1029725" y="1029725"/>
            <a:ext cx="5045700" cy="5817900"/>
          </a:xfrm>
          <a:prstGeom prst="roundRect">
            <a:avLst>
              <a:gd fmla="val 5077" name="adj"/>
            </a:avLst>
          </a:prstGeom>
          <a:noFill/>
          <a:ln>
            <a:noFill/>
          </a:ln>
        </p:spPr>
      </p:sp>
      <p:sp>
        <p:nvSpPr>
          <p:cNvPr id="137" name="Google Shape;137;p8"/>
          <p:cNvSpPr/>
          <p:nvPr>
            <p:ph idx="6" type="pic"/>
          </p:nvPr>
        </p:nvSpPr>
        <p:spPr>
          <a:xfrm>
            <a:off x="6900525" y="1022850"/>
            <a:ext cx="5408700" cy="3771000"/>
          </a:xfrm>
          <a:prstGeom prst="roundRect">
            <a:avLst>
              <a:gd fmla="val 5077" name="adj"/>
            </a:avLst>
          </a:prstGeom>
          <a:noFill/>
          <a:ln>
            <a:noFill/>
          </a:ln>
        </p:spPr>
      </p:sp>
      <p:sp>
        <p:nvSpPr>
          <p:cNvPr id="138" name="Google Shape;138;p8"/>
          <p:cNvSpPr/>
          <p:nvPr>
            <p:ph idx="7" type="pic"/>
          </p:nvPr>
        </p:nvSpPr>
        <p:spPr>
          <a:xfrm>
            <a:off x="6916675" y="5487350"/>
            <a:ext cx="5408700" cy="3771000"/>
          </a:xfrm>
          <a:prstGeom prst="roundRect">
            <a:avLst>
              <a:gd fmla="val 5077" name="adj"/>
            </a:avLst>
          </a:prstGeom>
          <a:noFill/>
          <a:ln>
            <a:noFill/>
          </a:ln>
        </p:spPr>
      </p:sp>
      <p:sp>
        <p:nvSpPr>
          <p:cNvPr id="139" name="Google Shape;139;p8"/>
          <p:cNvSpPr/>
          <p:nvPr>
            <p:ph idx="8" type="pic"/>
          </p:nvPr>
        </p:nvSpPr>
        <p:spPr>
          <a:xfrm>
            <a:off x="13166625" y="1047650"/>
            <a:ext cx="4092600" cy="8210700"/>
          </a:xfrm>
          <a:prstGeom prst="roundRect">
            <a:avLst>
              <a:gd fmla="val 507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0"/>
              <a:buFont typeface="Inter"/>
              <a:buNone/>
              <a:defRPr b="1" i="0" sz="14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685800" lvl="0" marL="4572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Inter"/>
              <a:buChar char="•"/>
              <a:defRPr b="1" i="0" sz="7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31800" lvl="1" marL="914400" marR="0" rtl="0" algn="l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nter"/>
              <a:buChar char="–"/>
              <a:defRPr i="0" sz="32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61950" lvl="2" marL="1371600" marR="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•"/>
              <a:defRPr i="0" sz="2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–"/>
              <a:defRPr i="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Relationship Id="rId8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44.png"/><Relationship Id="rId8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hyperlink" Target="https://www.kaggle.com/datasets/brsdincer/alzheimer-feature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6749" y="0"/>
            <a:ext cx="20112927" cy="18639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9"/>
          <p:cNvPicPr preferRelativeResize="0"/>
          <p:nvPr/>
        </p:nvPicPr>
        <p:blipFill rotWithShape="1">
          <a:blip r:embed="rId4">
            <a:alphaModFix/>
          </a:blip>
          <a:srcRect b="0" l="28186" r="0" t="0"/>
          <a:stretch/>
        </p:blipFill>
        <p:spPr>
          <a:xfrm>
            <a:off x="-2" y="1028700"/>
            <a:ext cx="7999998" cy="8231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" name="Google Shape;146;p9"/>
          <p:cNvGrpSpPr/>
          <p:nvPr/>
        </p:nvGrpSpPr>
        <p:grpSpPr>
          <a:xfrm>
            <a:off x="916524" y="363600"/>
            <a:ext cx="1625663" cy="325972"/>
            <a:chOff x="0" y="0"/>
            <a:chExt cx="398613" cy="85850"/>
          </a:xfrm>
        </p:grpSpPr>
        <p:sp>
          <p:nvSpPr>
            <p:cNvPr id="147" name="Google Shape;147;p9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9"/>
            <p:cNvSpPr txBox="1"/>
            <p:nvPr/>
          </p:nvSpPr>
          <p:spPr>
            <a:xfrm>
              <a:off x="0" y="19050"/>
              <a:ext cx="398613" cy="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9"/>
          <p:cNvSpPr txBox="1"/>
          <p:nvPr/>
        </p:nvSpPr>
        <p:spPr>
          <a:xfrm>
            <a:off x="1028700" y="3538450"/>
            <a:ext cx="16230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8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Diagnosing Alzheimer’s With Machine Learning</a:t>
            </a:r>
            <a:endParaRPr sz="8000"/>
          </a:p>
        </p:txBody>
      </p:sp>
      <p:sp>
        <p:nvSpPr>
          <p:cNvPr id="150" name="Google Shape;150;p9"/>
          <p:cNvSpPr txBox="1"/>
          <p:nvPr/>
        </p:nvSpPr>
        <p:spPr>
          <a:xfrm>
            <a:off x="1234349" y="6001150"/>
            <a:ext cx="18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151" name="Google Shape;151;p9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152" name="Google Shape;152;p9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153" name="Google Shape;153;p9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4" name="Google Shape;154;p9"/>
          <p:cNvGrpSpPr/>
          <p:nvPr/>
        </p:nvGrpSpPr>
        <p:grpSpPr>
          <a:xfrm>
            <a:off x="15800588" y="4383098"/>
            <a:ext cx="1592062" cy="1592062"/>
            <a:chOff x="0" y="0"/>
            <a:chExt cx="2122749" cy="2122749"/>
          </a:xfrm>
        </p:grpSpPr>
        <p:grpSp>
          <p:nvGrpSpPr>
            <p:cNvPr id="155" name="Google Shape;155;p9"/>
            <p:cNvGrpSpPr/>
            <p:nvPr/>
          </p:nvGrpSpPr>
          <p:grpSpPr>
            <a:xfrm rot="-5400000">
              <a:off x="0" y="0"/>
              <a:ext cx="2122749" cy="2122749"/>
              <a:chOff x="0" y="0"/>
              <a:chExt cx="812800" cy="812800"/>
            </a:xfrm>
          </p:grpSpPr>
          <p:sp>
            <p:nvSpPr>
              <p:cNvPr id="156" name="Google Shape;156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58" name="Google Shape;158;p9"/>
            <p:cNvCxnSpPr/>
            <p:nvPr/>
          </p:nvCxnSpPr>
          <p:spPr>
            <a:xfrm flipH="1" rot="10800000">
              <a:off x="497926" y="575746"/>
              <a:ext cx="1058399" cy="1058399"/>
            </a:xfrm>
            <a:prstGeom prst="straightConnector1">
              <a:avLst/>
            </a:prstGeom>
            <a:noFill/>
            <a:ln cap="flat" cmpd="sng" w="1298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9"/>
            <p:cNvCxnSpPr/>
            <p:nvPr/>
          </p:nvCxnSpPr>
          <p:spPr>
            <a:xfrm rot="10800000">
              <a:off x="1569867" y="494456"/>
              <a:ext cx="0" cy="816723"/>
            </a:xfrm>
            <a:prstGeom prst="straightConnector1">
              <a:avLst/>
            </a:prstGeom>
            <a:noFill/>
            <a:ln cap="flat" cmpd="sng" w="1298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9"/>
            <p:cNvCxnSpPr/>
            <p:nvPr/>
          </p:nvCxnSpPr>
          <p:spPr>
            <a:xfrm rot="10800000">
              <a:off x="811570" y="552883"/>
              <a:ext cx="816723" cy="0"/>
            </a:xfrm>
            <a:prstGeom prst="straightConnector1">
              <a:avLst/>
            </a:prstGeom>
            <a:noFill/>
            <a:ln cap="flat" cmpd="sng" w="1298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cxnSp>
        <p:nvCxnSpPr>
          <p:cNvPr id="161" name="Google Shape;161;p9"/>
          <p:cNvCxnSpPr/>
          <p:nvPr/>
        </p:nvCxnSpPr>
        <p:spPr>
          <a:xfrm>
            <a:off x="3117628" y="6184042"/>
            <a:ext cx="14141672" cy="0"/>
          </a:xfrm>
          <a:prstGeom prst="straightConnector1">
            <a:avLst/>
          </a:prstGeom>
          <a:noFill/>
          <a:ln cap="flat" cmpd="sng" w="19050">
            <a:solidFill>
              <a:srgbClr val="FFFDF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9"/>
          <p:cNvSpPr txBox="1"/>
          <p:nvPr/>
        </p:nvSpPr>
        <p:spPr>
          <a:xfrm>
            <a:off x="1234358" y="9135250"/>
            <a:ext cx="1360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Engineered by Aneesh Bonthala, Arash Dewan, Jason Wan, </a:t>
            </a:r>
            <a:r>
              <a:rPr b="1"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William Escobar, </a:t>
            </a:r>
            <a:r>
              <a:rPr b="1"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Zeeshan Zaidi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925" y="-909075"/>
            <a:ext cx="11694102" cy="1314464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18"/>
          <p:cNvSpPr txBox="1"/>
          <p:nvPr/>
        </p:nvSpPr>
        <p:spPr>
          <a:xfrm>
            <a:off x="1028700" y="1559675"/>
            <a:ext cx="109812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Linear &amp; Non-Linear SVM</a:t>
            </a:r>
            <a:endParaRPr b="1" sz="1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07" name="Google Shape;407;p18"/>
          <p:cNvGrpSpPr/>
          <p:nvPr/>
        </p:nvGrpSpPr>
        <p:grpSpPr>
          <a:xfrm>
            <a:off x="431250" y="4022370"/>
            <a:ext cx="4552003" cy="3944749"/>
            <a:chOff x="11372575" y="1347020"/>
            <a:chExt cx="4552003" cy="3944749"/>
          </a:xfrm>
        </p:grpSpPr>
        <p:grpSp>
          <p:nvGrpSpPr>
            <p:cNvPr id="408" name="Google Shape;408;p18"/>
            <p:cNvGrpSpPr/>
            <p:nvPr/>
          </p:nvGrpSpPr>
          <p:grpSpPr>
            <a:xfrm>
              <a:off x="11372575" y="1347020"/>
              <a:ext cx="4552003" cy="3944749"/>
              <a:chOff x="0" y="-47625"/>
              <a:chExt cx="807107" cy="699436"/>
            </a:xfrm>
          </p:grpSpPr>
          <p:sp>
            <p:nvSpPr>
              <p:cNvPr id="409" name="Google Shape;409;p18"/>
              <p:cNvSpPr/>
              <p:nvPr/>
            </p:nvSpPr>
            <p:spPr>
              <a:xfrm>
                <a:off x="0" y="0"/>
                <a:ext cx="807107" cy="651811"/>
              </a:xfrm>
              <a:custGeom>
                <a:rect b="b" l="l" r="r" t="t"/>
                <a:pathLst>
                  <a:path extrusionOk="0" h="651811" w="807107">
                    <a:moveTo>
                      <a:pt x="86739" y="0"/>
                    </a:moveTo>
                    <a:lnTo>
                      <a:pt x="720367" y="0"/>
                    </a:lnTo>
                    <a:cubicBezTo>
                      <a:pt x="768272" y="0"/>
                      <a:pt x="807107" y="38834"/>
                      <a:pt x="807107" y="86739"/>
                    </a:cubicBezTo>
                    <a:lnTo>
                      <a:pt x="807107" y="565072"/>
                    </a:lnTo>
                    <a:cubicBezTo>
                      <a:pt x="807107" y="612977"/>
                      <a:pt x="768272" y="651811"/>
                      <a:pt x="720367" y="651811"/>
                    </a:cubicBezTo>
                    <a:lnTo>
                      <a:pt x="86739" y="651811"/>
                    </a:lnTo>
                    <a:cubicBezTo>
                      <a:pt x="38834" y="651811"/>
                      <a:pt x="0" y="612977"/>
                      <a:pt x="0" y="565072"/>
                    </a:cubicBezTo>
                    <a:lnTo>
                      <a:pt x="0" y="86739"/>
                    </a:lnTo>
                    <a:cubicBezTo>
                      <a:pt x="0" y="38834"/>
                      <a:pt x="38834" y="0"/>
                      <a:pt x="8673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8"/>
              <p:cNvSpPr txBox="1"/>
              <p:nvPr/>
            </p:nvSpPr>
            <p:spPr>
              <a:xfrm>
                <a:off x="0" y="-47625"/>
                <a:ext cx="807000" cy="69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1" name="Google Shape;411;p18"/>
            <p:cNvSpPr txBox="1"/>
            <p:nvPr/>
          </p:nvSpPr>
          <p:spPr>
            <a:xfrm>
              <a:off x="11635462" y="2043760"/>
              <a:ext cx="40263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Description</a:t>
              </a:r>
              <a:endParaRPr sz="3400"/>
            </a:p>
          </p:txBody>
        </p:sp>
        <p:sp>
          <p:nvSpPr>
            <p:cNvPr id="412" name="Google Shape;412;p18"/>
            <p:cNvSpPr txBox="1"/>
            <p:nvPr/>
          </p:nvSpPr>
          <p:spPr>
            <a:xfrm>
              <a:off x="11539474" y="2995463"/>
              <a:ext cx="4385100" cy="20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1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Trained our data using Linear and Non-linear SVMs. Tested different </a:t>
              </a: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kernels</a:t>
              </a: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to determine which </a:t>
              </a: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model</a:t>
              </a: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would be best suited for </a:t>
              </a:r>
              <a:r>
                <a:rPr lang="en-US" sz="24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classification.</a:t>
              </a:r>
              <a:endParaRPr sz="1700"/>
            </a:p>
          </p:txBody>
        </p:sp>
      </p:grpSp>
      <p:grpSp>
        <p:nvGrpSpPr>
          <p:cNvPr id="413" name="Google Shape;413;p18"/>
          <p:cNvGrpSpPr/>
          <p:nvPr/>
        </p:nvGrpSpPr>
        <p:grpSpPr>
          <a:xfrm>
            <a:off x="5431555" y="5898570"/>
            <a:ext cx="4552003" cy="4072224"/>
            <a:chOff x="12707367" y="5215570"/>
            <a:chExt cx="4552003" cy="4072224"/>
          </a:xfrm>
        </p:grpSpPr>
        <p:grpSp>
          <p:nvGrpSpPr>
            <p:cNvPr id="414" name="Google Shape;414;p18"/>
            <p:cNvGrpSpPr/>
            <p:nvPr/>
          </p:nvGrpSpPr>
          <p:grpSpPr>
            <a:xfrm>
              <a:off x="12707367" y="5215570"/>
              <a:ext cx="4552003" cy="3944749"/>
              <a:chOff x="0" y="-47625"/>
              <a:chExt cx="807107" cy="699436"/>
            </a:xfrm>
          </p:grpSpPr>
          <p:sp>
            <p:nvSpPr>
              <p:cNvPr id="415" name="Google Shape;415;p18"/>
              <p:cNvSpPr/>
              <p:nvPr/>
            </p:nvSpPr>
            <p:spPr>
              <a:xfrm>
                <a:off x="0" y="0"/>
                <a:ext cx="807107" cy="651811"/>
              </a:xfrm>
              <a:custGeom>
                <a:rect b="b" l="l" r="r" t="t"/>
                <a:pathLst>
                  <a:path extrusionOk="0" h="651811" w="807107">
                    <a:moveTo>
                      <a:pt x="86739" y="0"/>
                    </a:moveTo>
                    <a:lnTo>
                      <a:pt x="720367" y="0"/>
                    </a:lnTo>
                    <a:cubicBezTo>
                      <a:pt x="768272" y="0"/>
                      <a:pt x="807107" y="38834"/>
                      <a:pt x="807107" y="86739"/>
                    </a:cubicBezTo>
                    <a:lnTo>
                      <a:pt x="807107" y="565072"/>
                    </a:lnTo>
                    <a:cubicBezTo>
                      <a:pt x="807107" y="612977"/>
                      <a:pt x="768272" y="651811"/>
                      <a:pt x="720367" y="651811"/>
                    </a:cubicBezTo>
                    <a:lnTo>
                      <a:pt x="86739" y="651811"/>
                    </a:lnTo>
                    <a:cubicBezTo>
                      <a:pt x="38834" y="651811"/>
                      <a:pt x="0" y="612977"/>
                      <a:pt x="0" y="565072"/>
                    </a:cubicBezTo>
                    <a:lnTo>
                      <a:pt x="0" y="86739"/>
                    </a:lnTo>
                    <a:cubicBezTo>
                      <a:pt x="0" y="38834"/>
                      <a:pt x="38834" y="0"/>
                      <a:pt x="86739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8"/>
              <p:cNvSpPr txBox="1"/>
              <p:nvPr/>
            </p:nvSpPr>
            <p:spPr>
              <a:xfrm>
                <a:off x="0" y="-47625"/>
                <a:ext cx="807000" cy="69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6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7" name="Google Shape;417;p18"/>
            <p:cNvSpPr txBox="1"/>
            <p:nvPr/>
          </p:nvSpPr>
          <p:spPr>
            <a:xfrm>
              <a:off x="12970254" y="5912310"/>
              <a:ext cx="40263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Results</a:t>
              </a:r>
              <a:endParaRPr sz="5200"/>
            </a:p>
          </p:txBody>
        </p:sp>
        <p:sp>
          <p:nvSpPr>
            <p:cNvPr id="418" name="Google Shape;418;p18"/>
            <p:cNvSpPr txBox="1"/>
            <p:nvPr/>
          </p:nvSpPr>
          <p:spPr>
            <a:xfrm>
              <a:off x="12970254" y="6840394"/>
              <a:ext cx="4026300" cy="24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400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rPr>
                <a:t>Linear SVM proved to perform better than all other kernels having the same level of accuracy as the linear regression model</a:t>
              </a:r>
              <a:endParaRPr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  <a:p>
              <a:pPr indent="0" lvl="1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419" name="Google Shape;419;p18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420" name="Google Shape;420;p18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8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2" name="Google Shape;422;p18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graphicFrame>
        <p:nvGraphicFramePr>
          <p:cNvPr id="423" name="Google Shape;423;p18"/>
          <p:cNvGraphicFramePr/>
          <p:nvPr/>
        </p:nvGraphicFramePr>
        <p:xfrm>
          <a:off x="10207800" y="5991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{4E21EC84-6DC3-4DB2-8381-A35C9181C44A}</a:tableStyleId>
              </a:tblPr>
              <a:tblGrid>
                <a:gridCol w="1892750"/>
                <a:gridCol w="1892750"/>
                <a:gridCol w="1892750"/>
                <a:gridCol w="1892750"/>
              </a:tblGrid>
              <a:tr h="3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Kernel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Accuracy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Precision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Recall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Linear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0.92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1.0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0.8125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Polynomial (poly)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0.76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0.79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0.59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Gaussian (rbf)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0.79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0.86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0.59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  <a:tr h="35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Sigmoid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0.35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0.29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0.375</a:t>
                      </a:r>
                      <a:endParaRPr sz="2400">
                        <a:solidFill>
                          <a:schemeClr val="lt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24" name="Google Shape;4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5700" y="901161"/>
            <a:ext cx="5784549" cy="48239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0000" stPos="0" sy="-100000" ky="0"/>
          </a:effectLst>
        </p:spPr>
      </p:pic>
      <p:sp>
        <p:nvSpPr>
          <p:cNvPr id="425" name="Google Shape;425;p18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426" name="Google Shape;426;p18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6800" y="-909075"/>
            <a:ext cx="9198226" cy="13144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19"/>
          <p:cNvGrpSpPr/>
          <p:nvPr/>
        </p:nvGrpSpPr>
        <p:grpSpPr>
          <a:xfrm>
            <a:off x="12734817" y="567595"/>
            <a:ext cx="4552003" cy="3944749"/>
            <a:chOff x="0" y="-47625"/>
            <a:chExt cx="807107" cy="699436"/>
          </a:xfrm>
        </p:grpSpPr>
        <p:sp>
          <p:nvSpPr>
            <p:cNvPr id="433" name="Google Shape;433;p19"/>
            <p:cNvSpPr/>
            <p:nvPr/>
          </p:nvSpPr>
          <p:spPr>
            <a:xfrm>
              <a:off x="0" y="0"/>
              <a:ext cx="807107" cy="651811"/>
            </a:xfrm>
            <a:custGeom>
              <a:rect b="b" l="l" r="r" t="t"/>
              <a:pathLst>
                <a:path extrusionOk="0" h="651811" w="807107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5" name="Google Shape;435;p19"/>
          <p:cNvGrpSpPr/>
          <p:nvPr/>
        </p:nvGrpSpPr>
        <p:grpSpPr>
          <a:xfrm>
            <a:off x="7284125" y="643795"/>
            <a:ext cx="4552003" cy="3944749"/>
            <a:chOff x="0" y="-47625"/>
            <a:chExt cx="807107" cy="699436"/>
          </a:xfrm>
        </p:grpSpPr>
        <p:sp>
          <p:nvSpPr>
            <p:cNvPr id="436" name="Google Shape;436;p19"/>
            <p:cNvSpPr/>
            <p:nvPr/>
          </p:nvSpPr>
          <p:spPr>
            <a:xfrm>
              <a:off x="0" y="0"/>
              <a:ext cx="807107" cy="651811"/>
            </a:xfrm>
            <a:custGeom>
              <a:rect b="b" l="l" r="r" t="t"/>
              <a:pathLst>
                <a:path extrusionOk="0" h="651811" w="807107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9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8" name="Google Shape;438;p19"/>
          <p:cNvSpPr txBox="1"/>
          <p:nvPr/>
        </p:nvSpPr>
        <p:spPr>
          <a:xfrm>
            <a:off x="1028700" y="1559685"/>
            <a:ext cx="94038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Decision</a:t>
            </a:r>
            <a:endParaRPr b="1" sz="1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1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Tree</a:t>
            </a:r>
            <a:endParaRPr b="1" sz="10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9" name="Google Shape;439;p19"/>
          <p:cNvSpPr txBox="1"/>
          <p:nvPr/>
        </p:nvSpPr>
        <p:spPr>
          <a:xfrm>
            <a:off x="13233079" y="1044623"/>
            <a:ext cx="402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Results</a:t>
            </a:r>
            <a:endParaRPr sz="5200"/>
          </a:p>
        </p:txBody>
      </p:sp>
      <p:sp>
        <p:nvSpPr>
          <p:cNvPr id="440" name="Google Shape;440;p19"/>
          <p:cNvSpPr txBox="1"/>
          <p:nvPr/>
        </p:nvSpPr>
        <p:spPr>
          <a:xfrm>
            <a:off x="7644462" y="1120835"/>
            <a:ext cx="402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sz="3400"/>
          </a:p>
        </p:txBody>
      </p:sp>
      <p:sp>
        <p:nvSpPr>
          <p:cNvPr id="441" name="Google Shape;441;p19"/>
          <p:cNvSpPr txBox="1"/>
          <p:nvPr/>
        </p:nvSpPr>
        <p:spPr>
          <a:xfrm>
            <a:off x="7546987" y="2054769"/>
            <a:ext cx="4026300" cy="31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-"/>
            </a:pPr>
            <a:r>
              <a:rPr lang="en-US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Notable optimal hyperparameters: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-"/>
            </a:pPr>
            <a:r>
              <a:rPr lang="en-US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entropy as the splitting metric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Lato"/>
              <a:buChar char="-"/>
            </a:pPr>
            <a:r>
              <a:rPr lang="en-US" sz="2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Setting a max depth of 10 layers</a:t>
            </a:r>
            <a:endParaRPr sz="2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p19"/>
          <p:cNvSpPr txBox="1"/>
          <p:nvPr/>
        </p:nvSpPr>
        <p:spPr>
          <a:xfrm>
            <a:off x="12820204" y="1951344"/>
            <a:ext cx="4026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ato"/>
              <a:buChar char="-"/>
            </a:pPr>
            <a:r>
              <a:rPr lang="en-US" sz="3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Cross validation accuracy of 96%</a:t>
            </a:r>
            <a:endParaRPr sz="3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ato"/>
              <a:buChar char="-"/>
            </a:pPr>
            <a:r>
              <a:rPr lang="en-US" sz="3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Test set accuracy of 93%</a:t>
            </a:r>
            <a:endParaRPr sz="4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43" name="Google Shape;443;p19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444" name="Google Shape;444;p19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6" name="Google Shape;446;p19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pic>
        <p:nvPicPr>
          <p:cNvPr id="447" name="Google Shape;4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8937" y="4936775"/>
            <a:ext cx="14491624" cy="4716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1000" stPos="0" sy="-100000" ky="0"/>
          </a:effectLst>
        </p:spPr>
      </p:pic>
      <p:sp>
        <p:nvSpPr>
          <p:cNvPr id="448" name="Google Shape;448;p19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449" name="Google Shape;449;p19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925" y="-909075"/>
            <a:ext cx="11694102" cy="13144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5" name="Google Shape;455;p20"/>
          <p:cNvGrpSpPr/>
          <p:nvPr/>
        </p:nvGrpSpPr>
        <p:grpSpPr>
          <a:xfrm>
            <a:off x="12707367" y="5215570"/>
            <a:ext cx="4552003" cy="3944749"/>
            <a:chOff x="0" y="-47625"/>
            <a:chExt cx="807107" cy="699436"/>
          </a:xfrm>
        </p:grpSpPr>
        <p:sp>
          <p:nvSpPr>
            <p:cNvPr id="456" name="Google Shape;456;p20"/>
            <p:cNvSpPr/>
            <p:nvPr/>
          </p:nvSpPr>
          <p:spPr>
            <a:xfrm>
              <a:off x="0" y="0"/>
              <a:ext cx="807107" cy="651811"/>
            </a:xfrm>
            <a:custGeom>
              <a:rect b="b" l="l" r="r" t="t"/>
              <a:pathLst>
                <a:path extrusionOk="0" h="651811" w="807107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0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20"/>
          <p:cNvGrpSpPr/>
          <p:nvPr/>
        </p:nvGrpSpPr>
        <p:grpSpPr>
          <a:xfrm>
            <a:off x="11372575" y="1347020"/>
            <a:ext cx="4552003" cy="3944749"/>
            <a:chOff x="0" y="-47625"/>
            <a:chExt cx="807107" cy="699436"/>
          </a:xfrm>
        </p:grpSpPr>
        <p:sp>
          <p:nvSpPr>
            <p:cNvPr id="459" name="Google Shape;459;p20"/>
            <p:cNvSpPr/>
            <p:nvPr/>
          </p:nvSpPr>
          <p:spPr>
            <a:xfrm>
              <a:off x="0" y="0"/>
              <a:ext cx="807107" cy="651811"/>
            </a:xfrm>
            <a:custGeom>
              <a:rect b="b" l="l" r="r" t="t"/>
              <a:pathLst>
                <a:path extrusionOk="0" h="651811" w="807107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0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1" name="Google Shape;461;p20"/>
          <p:cNvSpPr txBox="1"/>
          <p:nvPr/>
        </p:nvSpPr>
        <p:spPr>
          <a:xfrm>
            <a:off x="1028700" y="4386444"/>
            <a:ext cx="940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Code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20"/>
          <p:cNvSpPr txBox="1"/>
          <p:nvPr/>
        </p:nvSpPr>
        <p:spPr>
          <a:xfrm>
            <a:off x="1028700" y="1559685"/>
            <a:ext cx="94038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Random </a:t>
            </a:r>
            <a:endParaRPr b="1" sz="1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Forest</a:t>
            </a:r>
            <a:endParaRPr b="1" sz="1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3" name="Google Shape;463;p20"/>
          <p:cNvSpPr txBox="1"/>
          <p:nvPr/>
        </p:nvSpPr>
        <p:spPr>
          <a:xfrm>
            <a:off x="12970254" y="5912310"/>
            <a:ext cx="402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Results</a:t>
            </a:r>
            <a:endParaRPr sz="5200"/>
          </a:p>
        </p:txBody>
      </p:sp>
      <p:sp>
        <p:nvSpPr>
          <p:cNvPr id="464" name="Google Shape;464;p20"/>
          <p:cNvSpPr txBox="1"/>
          <p:nvPr/>
        </p:nvSpPr>
        <p:spPr>
          <a:xfrm>
            <a:off x="11635462" y="2043760"/>
            <a:ext cx="402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sz="3400"/>
          </a:p>
        </p:txBody>
      </p:sp>
      <p:sp>
        <p:nvSpPr>
          <p:cNvPr id="465" name="Google Shape;465;p20"/>
          <p:cNvSpPr txBox="1"/>
          <p:nvPr/>
        </p:nvSpPr>
        <p:spPr>
          <a:xfrm>
            <a:off x="11635462" y="3018944"/>
            <a:ext cx="4026300" cy="18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-Ran 300 iterations of varied parameters to find best Forest</a:t>
            </a:r>
            <a:endParaRPr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-Model uses Gini impurity calculations, random splitting, and a max depth of 30</a:t>
            </a:r>
            <a:endParaRPr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6" name="Google Shape;466;p20"/>
          <p:cNvSpPr txBox="1"/>
          <p:nvPr/>
        </p:nvSpPr>
        <p:spPr>
          <a:xfrm>
            <a:off x="12970254" y="6712694"/>
            <a:ext cx="40263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Cross-</a:t>
            </a:r>
            <a:r>
              <a:rPr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Validation</a:t>
            </a:r>
            <a:r>
              <a:rPr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Accuracy</a:t>
            </a:r>
            <a:r>
              <a:rPr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= 0.96</a:t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Test Accuracy = 0.93</a:t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ROC AUC = 0.95</a:t>
            </a:r>
            <a:endParaRPr sz="2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67" name="Google Shape;467;p20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468" name="Google Shape;468;p20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0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0" name="Google Shape;470;p20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pic>
        <p:nvPicPr>
          <p:cNvPr id="471" name="Google Shape;47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525" y="5090051"/>
            <a:ext cx="10087300" cy="46472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6000" stPos="0" sy="-100000" ky="0"/>
          </a:effectLst>
        </p:spPr>
      </p:pic>
      <p:sp>
        <p:nvSpPr>
          <p:cNvPr id="472" name="Google Shape;472;p20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473" name="Google Shape;473;p20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925" y="-909075"/>
            <a:ext cx="11694102" cy="13144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9" name="Google Shape;479;p21"/>
          <p:cNvGrpSpPr/>
          <p:nvPr/>
        </p:nvGrpSpPr>
        <p:grpSpPr>
          <a:xfrm>
            <a:off x="13048842" y="5176932"/>
            <a:ext cx="4552003" cy="3944749"/>
            <a:chOff x="0" y="-47625"/>
            <a:chExt cx="807107" cy="699436"/>
          </a:xfrm>
        </p:grpSpPr>
        <p:sp>
          <p:nvSpPr>
            <p:cNvPr id="480" name="Google Shape;480;p21"/>
            <p:cNvSpPr/>
            <p:nvPr/>
          </p:nvSpPr>
          <p:spPr>
            <a:xfrm>
              <a:off x="0" y="0"/>
              <a:ext cx="807107" cy="651811"/>
            </a:xfrm>
            <a:custGeom>
              <a:rect b="b" l="l" r="r" t="t"/>
              <a:pathLst>
                <a:path extrusionOk="0" h="651811" w="807107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" name="Google Shape;482;p21"/>
          <p:cNvSpPr txBox="1"/>
          <p:nvPr/>
        </p:nvSpPr>
        <p:spPr>
          <a:xfrm>
            <a:off x="1028700" y="4386444"/>
            <a:ext cx="940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Defining model and different combinations</a:t>
            </a:r>
            <a:endParaRPr i="1"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3" name="Google Shape;483;p21"/>
          <p:cNvSpPr txBox="1"/>
          <p:nvPr/>
        </p:nvSpPr>
        <p:spPr>
          <a:xfrm>
            <a:off x="1028700" y="1559685"/>
            <a:ext cx="94038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Neural</a:t>
            </a:r>
            <a:endParaRPr b="1" sz="1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Networks</a:t>
            </a:r>
            <a:endParaRPr b="1" sz="1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4" name="Google Shape;484;p21"/>
          <p:cNvSpPr txBox="1"/>
          <p:nvPr/>
        </p:nvSpPr>
        <p:spPr>
          <a:xfrm>
            <a:off x="13387904" y="5541273"/>
            <a:ext cx="402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Results</a:t>
            </a:r>
            <a:endParaRPr sz="5200"/>
          </a:p>
        </p:txBody>
      </p:sp>
      <p:sp>
        <p:nvSpPr>
          <p:cNvPr id="485" name="Google Shape;485;p21"/>
          <p:cNvSpPr txBox="1"/>
          <p:nvPr/>
        </p:nvSpPr>
        <p:spPr>
          <a:xfrm>
            <a:off x="13387904" y="6469357"/>
            <a:ext cx="40263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Best Model: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Very Large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 Regularization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0.1 learning rate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(via CV, </a:t>
            </a:r>
            <a:r>
              <a:rPr b="1"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94.97%</a:t>
            </a: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Training, </a:t>
            </a:r>
            <a:r>
              <a:rPr b="1"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90.67%</a:t>
            </a: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Test)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86" name="Google Shape;486;p21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487" name="Google Shape;487;p21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1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9" name="Google Shape;489;p21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490" name="Google Shape;490;p21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491" name="Google Shape;491;p21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2" name="Google Shape;4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513" y="5073619"/>
            <a:ext cx="4450227" cy="44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125" y="5665882"/>
            <a:ext cx="6284051" cy="323822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1"/>
          <p:cNvSpPr/>
          <p:nvPr/>
        </p:nvSpPr>
        <p:spPr>
          <a:xfrm>
            <a:off x="7576600" y="1137725"/>
            <a:ext cx="10287000" cy="358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5" name="Google Shape;495;p21"/>
          <p:cNvSpPr txBox="1"/>
          <p:nvPr/>
        </p:nvSpPr>
        <p:spPr>
          <a:xfrm>
            <a:off x="8056659" y="1364250"/>
            <a:ext cx="9544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sz="3400"/>
          </a:p>
        </p:txBody>
      </p:sp>
      <p:sp>
        <p:nvSpPr>
          <p:cNvPr id="496" name="Google Shape;496;p21"/>
          <p:cNvSpPr txBox="1"/>
          <p:nvPr/>
        </p:nvSpPr>
        <p:spPr>
          <a:xfrm>
            <a:off x="8056659" y="2339431"/>
            <a:ext cx="9544200" cy="20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Tested 75 different models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Based on: Size, Regularizations, and Learning Rates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Sklearn’s MLPClassifier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ReLU for Hidden Layers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Inter"/>
              <a:buChar char="●"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Sigmoid Function for Output Layer</a:t>
            </a:r>
            <a:endParaRPr sz="2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88664" y="275725"/>
            <a:ext cx="23265326" cy="973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22"/>
          <p:cNvSpPr txBox="1"/>
          <p:nvPr/>
        </p:nvSpPr>
        <p:spPr>
          <a:xfrm>
            <a:off x="1028700" y="7246113"/>
            <a:ext cx="16230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Evaluation</a:t>
            </a:r>
            <a:endParaRPr sz="14000"/>
          </a:p>
        </p:txBody>
      </p:sp>
      <p:grpSp>
        <p:nvGrpSpPr>
          <p:cNvPr id="503" name="Google Shape;503;p22"/>
          <p:cNvGrpSpPr/>
          <p:nvPr/>
        </p:nvGrpSpPr>
        <p:grpSpPr>
          <a:xfrm>
            <a:off x="5966038" y="7239980"/>
            <a:ext cx="1736080" cy="1736080"/>
            <a:chOff x="0" y="0"/>
            <a:chExt cx="2314773" cy="2314773"/>
          </a:xfrm>
        </p:grpSpPr>
        <p:grpSp>
          <p:nvGrpSpPr>
            <p:cNvPr id="504" name="Google Shape;504;p22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505" name="Google Shape;505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507" name="Google Shape;507;p22"/>
            <p:cNvCxnSpPr/>
            <p:nvPr/>
          </p:nvCxnSpPr>
          <p:spPr>
            <a:xfrm flipH="1" rot="10800000">
              <a:off x="542969" y="627828"/>
              <a:ext cx="1154142" cy="1154142"/>
            </a:xfrm>
            <a:prstGeom prst="straightConnector1">
              <a:avLst/>
            </a:prstGeom>
            <a:noFill/>
            <a:ln cap="flat" cmpd="sng" w="141625">
              <a:solidFill>
                <a:srgbClr val="0F5EA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22"/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cap="flat" cmpd="sng" w="141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9" name="Google Shape;509;p22"/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cap="flat" cmpd="sng" w="141625">
              <a:solidFill>
                <a:srgbClr val="0F5EA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10" name="Google Shape;510;p22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511" name="Google Shape;511;p22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2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p22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514" name="Google Shape;514;p22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515" name="Google Shape;515;p22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725" y="-10319313"/>
            <a:ext cx="16822998" cy="1985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Google Shape;521;p23"/>
          <p:cNvGrpSpPr/>
          <p:nvPr/>
        </p:nvGrpSpPr>
        <p:grpSpPr>
          <a:xfrm>
            <a:off x="1028675" y="2951804"/>
            <a:ext cx="7780750" cy="4383387"/>
            <a:chOff x="0" y="-47625"/>
            <a:chExt cx="1379590" cy="777210"/>
          </a:xfrm>
        </p:grpSpPr>
        <p:sp>
          <p:nvSpPr>
            <p:cNvPr id="522" name="Google Shape;522;p23"/>
            <p:cNvSpPr/>
            <p:nvPr/>
          </p:nvSpPr>
          <p:spPr>
            <a:xfrm>
              <a:off x="0" y="0"/>
              <a:ext cx="1379590" cy="729585"/>
            </a:xfrm>
            <a:custGeom>
              <a:rect b="b" l="l" r="r" t="t"/>
              <a:pathLst>
                <a:path extrusionOk="0" h="729585" w="1379590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3"/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4" name="Google Shape;524;p23"/>
          <p:cNvGrpSpPr/>
          <p:nvPr/>
        </p:nvGrpSpPr>
        <p:grpSpPr>
          <a:xfrm>
            <a:off x="9478500" y="2951798"/>
            <a:ext cx="7780750" cy="5824179"/>
            <a:chOff x="0" y="-47625"/>
            <a:chExt cx="1379590" cy="777210"/>
          </a:xfrm>
        </p:grpSpPr>
        <p:sp>
          <p:nvSpPr>
            <p:cNvPr id="525" name="Google Shape;525;p23"/>
            <p:cNvSpPr/>
            <p:nvPr/>
          </p:nvSpPr>
          <p:spPr>
            <a:xfrm>
              <a:off x="0" y="0"/>
              <a:ext cx="1379590" cy="729585"/>
            </a:xfrm>
            <a:custGeom>
              <a:rect b="b" l="l" r="r" t="t"/>
              <a:pathLst>
                <a:path extrusionOk="0" h="729585" w="1379590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3"/>
            <p:cNvSpPr txBox="1"/>
            <p:nvPr/>
          </p:nvSpPr>
          <p:spPr>
            <a:xfrm>
              <a:off x="0" y="-47625"/>
              <a:ext cx="1379590" cy="7772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27;p23"/>
          <p:cNvSpPr txBox="1"/>
          <p:nvPr/>
        </p:nvSpPr>
        <p:spPr>
          <a:xfrm>
            <a:off x="1470988" y="3660143"/>
            <a:ext cx="689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Logistic Regression</a:t>
            </a:r>
            <a:endParaRPr/>
          </a:p>
        </p:txBody>
      </p:sp>
      <p:sp>
        <p:nvSpPr>
          <p:cNvPr id="528" name="Google Shape;528;p23"/>
          <p:cNvSpPr txBox="1"/>
          <p:nvPr/>
        </p:nvSpPr>
        <p:spPr>
          <a:xfrm>
            <a:off x="1470988" y="4167508"/>
            <a:ext cx="6896100" cy="29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Logistic Regression model worked excellent on all accounts through cross validation and plotting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However, because the sigmoid function is the core of logistic regression, we have to assume linearity between a binary set of data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With the amount of features and possibilities, logistic regression may not be the best visualizer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9" name="Google Shape;529;p23"/>
          <p:cNvSpPr txBox="1"/>
          <p:nvPr/>
        </p:nvSpPr>
        <p:spPr>
          <a:xfrm>
            <a:off x="9920814" y="3660143"/>
            <a:ext cx="689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SVMs</a:t>
            </a:r>
            <a:endParaRPr/>
          </a:p>
        </p:txBody>
      </p:sp>
      <p:sp>
        <p:nvSpPr>
          <p:cNvPr id="530" name="Google Shape;530;p23"/>
          <p:cNvSpPr txBox="1"/>
          <p:nvPr/>
        </p:nvSpPr>
        <p:spPr>
          <a:xfrm>
            <a:off x="9920814" y="4167508"/>
            <a:ext cx="6896100" cy="44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SVM models showed a strong linear relationship between </a:t>
            </a: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diagnosis</a:t>
            </a: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and the 8 features we considered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Insists that the dataset contains features which are linearly related, such as the </a:t>
            </a: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following</a:t>
            </a: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6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Age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MMSE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CDR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eTIV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nWBV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ASF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31" name="Google Shape;531;p23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532" name="Google Shape;532;p23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3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4" name="Google Shape;534;p23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535" name="Google Shape;535;p23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536" name="Google Shape;536;p23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2800" y="-3543888"/>
            <a:ext cx="16822998" cy="1985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2" name="Google Shape;542;p24"/>
          <p:cNvGrpSpPr/>
          <p:nvPr/>
        </p:nvGrpSpPr>
        <p:grpSpPr>
          <a:xfrm>
            <a:off x="1028562" y="2840675"/>
            <a:ext cx="16230791" cy="4383894"/>
            <a:chOff x="0" y="-47625"/>
            <a:chExt cx="1379700" cy="777300"/>
          </a:xfrm>
        </p:grpSpPr>
        <p:sp>
          <p:nvSpPr>
            <p:cNvPr id="543" name="Google Shape;543;p24"/>
            <p:cNvSpPr/>
            <p:nvPr/>
          </p:nvSpPr>
          <p:spPr>
            <a:xfrm>
              <a:off x="0" y="0"/>
              <a:ext cx="1379590" cy="729585"/>
            </a:xfrm>
            <a:custGeom>
              <a:rect b="b" l="l" r="r" t="t"/>
              <a:pathLst>
                <a:path extrusionOk="0" h="729585" w="1379590">
                  <a:moveTo>
                    <a:pt x="50745" y="0"/>
                  </a:moveTo>
                  <a:lnTo>
                    <a:pt x="1328845" y="0"/>
                  </a:lnTo>
                  <a:cubicBezTo>
                    <a:pt x="1356871" y="0"/>
                    <a:pt x="1379590" y="22719"/>
                    <a:pt x="1379590" y="50745"/>
                  </a:cubicBezTo>
                  <a:lnTo>
                    <a:pt x="1379590" y="678840"/>
                  </a:lnTo>
                  <a:cubicBezTo>
                    <a:pt x="1379590" y="706866"/>
                    <a:pt x="1356871" y="729585"/>
                    <a:pt x="1328845" y="729585"/>
                  </a:cubicBezTo>
                  <a:lnTo>
                    <a:pt x="50745" y="729585"/>
                  </a:lnTo>
                  <a:cubicBezTo>
                    <a:pt x="22719" y="729585"/>
                    <a:pt x="0" y="706866"/>
                    <a:pt x="0" y="678840"/>
                  </a:cubicBezTo>
                  <a:lnTo>
                    <a:pt x="0" y="50745"/>
                  </a:lnTo>
                  <a:cubicBezTo>
                    <a:pt x="0" y="22719"/>
                    <a:pt x="22719" y="0"/>
                    <a:pt x="5074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 txBox="1"/>
            <p:nvPr/>
          </p:nvSpPr>
          <p:spPr>
            <a:xfrm>
              <a:off x="0" y="-47625"/>
              <a:ext cx="1379700" cy="77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24"/>
          <p:cNvSpPr txBox="1"/>
          <p:nvPr/>
        </p:nvSpPr>
        <p:spPr>
          <a:xfrm>
            <a:off x="1470852" y="3549018"/>
            <a:ext cx="689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Decision Tree vs. Random Forest</a:t>
            </a:r>
            <a:endParaRPr/>
          </a:p>
        </p:txBody>
      </p:sp>
      <p:sp>
        <p:nvSpPr>
          <p:cNvPr id="546" name="Google Shape;546;p24"/>
          <p:cNvSpPr txBox="1"/>
          <p:nvPr/>
        </p:nvSpPr>
        <p:spPr>
          <a:xfrm>
            <a:off x="1470848" y="4499225"/>
            <a:ext cx="154323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Both demonstrated strong performance in all test metrics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: cross-validation, test accuracy, and ROC</a:t>
            </a:r>
            <a:endParaRPr/>
          </a:p>
          <a:p>
            <a:pPr indent="0" lvl="1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However, Random Forest outperformed standard Decision Tree on the same train/test split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This is expected, since a Random Forest is an ensemble of decision trees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variance of the ‘average tree’ is smaller than the variance of each single tree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47" name="Google Shape;547;p24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548" name="Google Shape;548;p24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4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0" name="Google Shape;550;p24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551" name="Google Shape;551;p24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552" name="Google Shape;552;p24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557;p25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558" name="Google Shape;558;p25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5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0" name="Google Shape;560;p25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561" name="Google Shape;561;p25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562" name="Google Shape;562;p25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3" name="Google Shape;5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3600" y="753463"/>
            <a:ext cx="4954549" cy="5387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23600" y="6141413"/>
            <a:ext cx="4954551" cy="40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925" y="786701"/>
            <a:ext cx="4685675" cy="93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25"/>
          <p:cNvSpPr/>
          <p:nvPr/>
        </p:nvSpPr>
        <p:spPr>
          <a:xfrm>
            <a:off x="527875" y="989013"/>
            <a:ext cx="7533300" cy="8966700"/>
          </a:xfrm>
          <a:prstGeom prst="roundRect">
            <a:avLst>
              <a:gd fmla="val 9149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7" name="Google Shape;567;p25"/>
          <p:cNvSpPr txBox="1"/>
          <p:nvPr/>
        </p:nvSpPr>
        <p:spPr>
          <a:xfrm>
            <a:off x="846476" y="1329381"/>
            <a:ext cx="689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Neural Networks</a:t>
            </a:r>
            <a:endParaRPr/>
          </a:p>
        </p:txBody>
      </p:sp>
      <p:sp>
        <p:nvSpPr>
          <p:cNvPr id="568" name="Google Shape;568;p25"/>
          <p:cNvSpPr txBox="1"/>
          <p:nvPr/>
        </p:nvSpPr>
        <p:spPr>
          <a:xfrm>
            <a:off x="846476" y="1983821"/>
            <a:ext cx="6896100" cy="59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~90% accuracy - comparable to human specialists accuracy (theoretically)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confusion matrix showed 7 false negatives compared to 0 false positives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Precision: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■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Class 0: 0.82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■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Class 1: 1.00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0.9426 AUC Score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Note: the differences between the 75 models were not significantly different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Findings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Smaller learning rates tends to matter more for smaller models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Regularization matters more for larger models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573;p26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574" name="Google Shape;574;p26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" name="Google Shape;576;p26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577" name="Google Shape;577;p26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578" name="Google Shape;578;p26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79" name="Google Shape;579;p26"/>
          <p:cNvSpPr/>
          <p:nvPr/>
        </p:nvSpPr>
        <p:spPr>
          <a:xfrm>
            <a:off x="527875" y="989025"/>
            <a:ext cx="16823700" cy="2612100"/>
          </a:xfrm>
          <a:prstGeom prst="roundRect">
            <a:avLst>
              <a:gd fmla="val 9149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0" name="Google Shape;580;p26"/>
          <p:cNvSpPr txBox="1"/>
          <p:nvPr/>
        </p:nvSpPr>
        <p:spPr>
          <a:xfrm>
            <a:off x="846475" y="1329375"/>
            <a:ext cx="15265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Neural Networks: Another Quick Chart </a:t>
            </a:r>
            <a:r>
              <a:rPr b="1" i="1" lang="en-US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(based on training set accuracy)</a:t>
            </a:r>
            <a:endParaRPr i="1"/>
          </a:p>
        </p:txBody>
      </p:sp>
      <p:sp>
        <p:nvSpPr>
          <p:cNvPr id="581" name="Google Shape;581;p26"/>
          <p:cNvSpPr txBox="1"/>
          <p:nvPr/>
        </p:nvSpPr>
        <p:spPr>
          <a:xfrm>
            <a:off x="846473" y="1983825"/>
            <a:ext cx="15730500" cy="14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Another finding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Strong regularization effected smaller models negatively when the learning rate was high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Whereas weak regularization outperformed no regularization (at high learning rates) for smaller models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Visually, larger learning rates are more chaotic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82" name="Google Shape;5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000" y="3993902"/>
            <a:ext cx="14266000" cy="566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60643" y="-539175"/>
            <a:ext cx="28899436" cy="122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27"/>
          <p:cNvSpPr txBox="1"/>
          <p:nvPr/>
        </p:nvSpPr>
        <p:spPr>
          <a:xfrm>
            <a:off x="3289329" y="150295"/>
            <a:ext cx="5018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Visualizing</a:t>
            </a:r>
            <a:endParaRPr b="1" sz="7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ROC CURVE PLOTS</a:t>
            </a:r>
            <a:endParaRPr b="1" sz="2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89" name="Google Shape;589;p27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590" name="Google Shape;590;p27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2" name="Google Shape;592;p27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593" name="Google Shape;593;p27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594" name="Google Shape;594;p27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5" name="Google Shape;595;p27"/>
          <p:cNvPicPr preferRelativeResize="0"/>
          <p:nvPr/>
        </p:nvPicPr>
        <p:blipFill rotWithShape="1">
          <a:blip r:embed="rId4">
            <a:alphaModFix/>
          </a:blip>
          <a:srcRect b="119" l="0" r="0" t="109"/>
          <a:stretch/>
        </p:blipFill>
        <p:spPr>
          <a:xfrm>
            <a:off x="1071725" y="1381775"/>
            <a:ext cx="4874100" cy="3961500"/>
          </a:xfrm>
          <a:prstGeom prst="roundRect">
            <a:avLst>
              <a:gd fmla="val 661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6000" stPos="0" sy="-100000" ky="0"/>
          </a:effectLst>
        </p:spPr>
      </p:pic>
      <p:pic>
        <p:nvPicPr>
          <p:cNvPr id="596" name="Google Shape;596;p27"/>
          <p:cNvPicPr preferRelativeResize="0"/>
          <p:nvPr/>
        </p:nvPicPr>
        <p:blipFill rotWithShape="1">
          <a:blip r:embed="rId5">
            <a:alphaModFix/>
          </a:blip>
          <a:srcRect b="0" l="1066" r="1076" t="0"/>
          <a:stretch/>
        </p:blipFill>
        <p:spPr>
          <a:xfrm>
            <a:off x="6706950" y="1381775"/>
            <a:ext cx="4874100" cy="3961500"/>
          </a:xfrm>
          <a:prstGeom prst="roundRect">
            <a:avLst>
              <a:gd fmla="val 661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6000" stPos="0" sy="-100000" ky="0"/>
          </a:effectLst>
        </p:spPr>
      </p:pic>
      <p:pic>
        <p:nvPicPr>
          <p:cNvPr id="597" name="Google Shape;597;p27"/>
          <p:cNvPicPr preferRelativeResize="0"/>
          <p:nvPr/>
        </p:nvPicPr>
        <p:blipFill rotWithShape="1">
          <a:blip r:embed="rId6">
            <a:alphaModFix/>
          </a:blip>
          <a:srcRect b="0" l="0" r="1390" t="0"/>
          <a:stretch/>
        </p:blipFill>
        <p:spPr>
          <a:xfrm>
            <a:off x="6706950" y="5557450"/>
            <a:ext cx="4874100" cy="3961500"/>
          </a:xfrm>
          <a:prstGeom prst="roundRect">
            <a:avLst>
              <a:gd fmla="val 661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6000" stPos="0" sy="-100000" ky="0"/>
          </a:effectLst>
        </p:spPr>
      </p:pic>
      <p:pic>
        <p:nvPicPr>
          <p:cNvPr id="598" name="Google Shape;598;p27"/>
          <p:cNvPicPr preferRelativeResize="0"/>
          <p:nvPr/>
        </p:nvPicPr>
        <p:blipFill rotWithShape="1">
          <a:blip r:embed="rId7">
            <a:alphaModFix/>
          </a:blip>
          <a:srcRect b="0" l="1987" r="1987" t="0"/>
          <a:stretch/>
        </p:blipFill>
        <p:spPr>
          <a:xfrm>
            <a:off x="12172250" y="1381775"/>
            <a:ext cx="4874100" cy="3961500"/>
          </a:xfrm>
          <a:prstGeom prst="roundRect">
            <a:avLst>
              <a:gd fmla="val 661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6000" stPos="0" sy="-100000" ky="0"/>
          </a:effectLst>
        </p:spPr>
      </p:pic>
      <p:pic>
        <p:nvPicPr>
          <p:cNvPr id="599" name="Google Shape;599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72250" y="5557450"/>
            <a:ext cx="4874100" cy="3841800"/>
          </a:xfrm>
          <a:prstGeom prst="roundRect">
            <a:avLst>
              <a:gd fmla="val 9141" name="adj"/>
            </a:avLst>
          </a:prstGeom>
          <a:noFill/>
          <a:ln>
            <a:noFill/>
          </a:ln>
          <a:effectLst>
            <a:reflection blurRad="0" dir="5400000" dist="38100" endA="0" endPos="30000" fadeDir="5400012" kx="0" rotWithShape="0" algn="bl" stA="25000" stPos="0" sy="-100000" ky="0"/>
          </a:effectLst>
        </p:spPr>
      </p:pic>
      <p:pic>
        <p:nvPicPr>
          <p:cNvPr id="600" name="Google Shape;600;p27"/>
          <p:cNvPicPr preferRelativeResize="0"/>
          <p:nvPr/>
        </p:nvPicPr>
        <p:blipFill rotWithShape="1">
          <a:blip r:embed="rId9">
            <a:alphaModFix/>
          </a:blip>
          <a:srcRect b="961" l="0" r="0" t="951"/>
          <a:stretch/>
        </p:blipFill>
        <p:spPr>
          <a:xfrm>
            <a:off x="1071725" y="5557450"/>
            <a:ext cx="4874100" cy="3961500"/>
          </a:xfrm>
          <a:prstGeom prst="roundRect">
            <a:avLst>
              <a:gd fmla="val 6618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6000" stPos="0" sy="-100000" ky="0"/>
          </a:effectLst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1150" y="2677050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31075" y="4362500"/>
            <a:ext cx="2728225" cy="1357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1150" y="6048047"/>
            <a:ext cx="2728225" cy="134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31157" y="7733525"/>
            <a:ext cx="2728218" cy="134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10"/>
          <p:cNvCxnSpPr/>
          <p:nvPr/>
        </p:nvCxnSpPr>
        <p:spPr>
          <a:xfrm>
            <a:off x="1028700" y="2506857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10"/>
          <p:cNvCxnSpPr/>
          <p:nvPr/>
        </p:nvCxnSpPr>
        <p:spPr>
          <a:xfrm>
            <a:off x="1028700" y="4192337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10"/>
          <p:cNvCxnSpPr/>
          <p:nvPr/>
        </p:nvCxnSpPr>
        <p:spPr>
          <a:xfrm>
            <a:off x="1028700" y="5877816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10"/>
          <p:cNvCxnSpPr/>
          <p:nvPr/>
        </p:nvCxnSpPr>
        <p:spPr>
          <a:xfrm>
            <a:off x="1028700" y="7563296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10"/>
          <p:cNvCxnSpPr/>
          <p:nvPr/>
        </p:nvCxnSpPr>
        <p:spPr>
          <a:xfrm>
            <a:off x="1028700" y="9248775"/>
            <a:ext cx="16230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6" name="Google Shape;176;p10"/>
          <p:cNvGrpSpPr/>
          <p:nvPr/>
        </p:nvGrpSpPr>
        <p:grpSpPr>
          <a:xfrm>
            <a:off x="1028700" y="2920337"/>
            <a:ext cx="8155125" cy="799416"/>
            <a:chOff x="0" y="-38100"/>
            <a:chExt cx="10873500" cy="1065888"/>
          </a:xfrm>
        </p:grpSpPr>
        <p:sp>
          <p:nvSpPr>
            <p:cNvPr id="177" name="Google Shape;177;p10"/>
            <p:cNvSpPr txBox="1"/>
            <p:nvPr/>
          </p:nvSpPr>
          <p:spPr>
            <a:xfrm>
              <a:off x="0" y="-38100"/>
              <a:ext cx="4408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Data Cleaning </a:t>
              </a:r>
              <a:endParaRPr/>
            </a:p>
          </p:txBody>
        </p:sp>
        <p:sp>
          <p:nvSpPr>
            <p:cNvPr id="178" name="Google Shape;178;p10"/>
            <p:cNvSpPr txBox="1"/>
            <p:nvPr/>
          </p:nvSpPr>
          <p:spPr>
            <a:xfrm>
              <a:off x="0" y="596688"/>
              <a:ext cx="10873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P</a:t>
              </a: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reprocessing</a:t>
              </a: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our preparing our data.</a:t>
              </a:r>
              <a:endParaRPr/>
            </a:p>
          </p:txBody>
        </p:sp>
      </p:grpSp>
      <p:sp>
        <p:nvSpPr>
          <p:cNvPr id="179" name="Google Shape;179;p10"/>
          <p:cNvSpPr txBox="1"/>
          <p:nvPr/>
        </p:nvSpPr>
        <p:spPr>
          <a:xfrm>
            <a:off x="1028700" y="1152525"/>
            <a:ext cx="8591470" cy="973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2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Table Of Contents</a:t>
            </a:r>
            <a:endParaRPr/>
          </a:p>
        </p:txBody>
      </p:sp>
      <p:grpSp>
        <p:nvGrpSpPr>
          <p:cNvPr id="180" name="Google Shape;180;p10"/>
          <p:cNvGrpSpPr/>
          <p:nvPr/>
        </p:nvGrpSpPr>
        <p:grpSpPr>
          <a:xfrm>
            <a:off x="1028700" y="4605816"/>
            <a:ext cx="8155125" cy="799416"/>
            <a:chOff x="0" y="-38100"/>
            <a:chExt cx="10873500" cy="1065888"/>
          </a:xfrm>
        </p:grpSpPr>
        <p:sp>
          <p:nvSpPr>
            <p:cNvPr id="181" name="Google Shape;181;p10"/>
            <p:cNvSpPr txBox="1"/>
            <p:nvPr/>
          </p:nvSpPr>
          <p:spPr>
            <a:xfrm>
              <a:off x="0" y="-38100"/>
              <a:ext cx="4408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Modeling</a:t>
              </a:r>
              <a:endParaRPr/>
            </a:p>
          </p:txBody>
        </p:sp>
        <p:sp>
          <p:nvSpPr>
            <p:cNvPr id="182" name="Google Shape;182;p10"/>
            <p:cNvSpPr txBox="1"/>
            <p:nvPr/>
          </p:nvSpPr>
          <p:spPr>
            <a:xfrm>
              <a:off x="0" y="596688"/>
              <a:ext cx="10873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Optimizing and testing algorithms.</a:t>
              </a:r>
              <a:endParaRPr/>
            </a:p>
          </p:txBody>
        </p:sp>
      </p:grpSp>
      <p:grpSp>
        <p:nvGrpSpPr>
          <p:cNvPr id="183" name="Google Shape;183;p10"/>
          <p:cNvGrpSpPr/>
          <p:nvPr/>
        </p:nvGrpSpPr>
        <p:grpSpPr>
          <a:xfrm>
            <a:off x="1028700" y="6291300"/>
            <a:ext cx="8155125" cy="799412"/>
            <a:chOff x="0" y="-38095"/>
            <a:chExt cx="10873500" cy="1065883"/>
          </a:xfrm>
        </p:grpSpPr>
        <p:sp>
          <p:nvSpPr>
            <p:cNvPr id="184" name="Google Shape;184;p10"/>
            <p:cNvSpPr txBox="1"/>
            <p:nvPr/>
          </p:nvSpPr>
          <p:spPr>
            <a:xfrm>
              <a:off x="0" y="-38095"/>
              <a:ext cx="7660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Evaluation</a:t>
              </a:r>
              <a:endParaRPr/>
            </a:p>
          </p:txBody>
        </p:sp>
        <p:sp>
          <p:nvSpPr>
            <p:cNvPr id="185" name="Google Shape;185;p10"/>
            <p:cNvSpPr txBox="1"/>
            <p:nvPr/>
          </p:nvSpPr>
          <p:spPr>
            <a:xfrm>
              <a:off x="0" y="596688"/>
              <a:ext cx="10873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Comparing and </a:t>
              </a: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visualizing</a:t>
              </a: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 results.</a:t>
              </a:r>
              <a:endParaRPr/>
            </a:p>
          </p:txBody>
        </p:sp>
      </p:grpSp>
      <p:grpSp>
        <p:nvGrpSpPr>
          <p:cNvPr id="186" name="Google Shape;186;p10"/>
          <p:cNvGrpSpPr/>
          <p:nvPr/>
        </p:nvGrpSpPr>
        <p:grpSpPr>
          <a:xfrm>
            <a:off x="1028700" y="7976775"/>
            <a:ext cx="8155125" cy="799416"/>
            <a:chOff x="0" y="-38100"/>
            <a:chExt cx="10873500" cy="1065888"/>
          </a:xfrm>
        </p:grpSpPr>
        <p:sp>
          <p:nvSpPr>
            <p:cNvPr id="187" name="Google Shape;187;p10"/>
            <p:cNvSpPr txBox="1"/>
            <p:nvPr/>
          </p:nvSpPr>
          <p:spPr>
            <a:xfrm>
              <a:off x="0" y="-38100"/>
              <a:ext cx="4408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Conclusion</a:t>
              </a:r>
              <a:endParaRPr/>
            </a:p>
          </p:txBody>
        </p:sp>
        <p:sp>
          <p:nvSpPr>
            <p:cNvPr id="188" name="Google Shape;188;p10"/>
            <p:cNvSpPr txBox="1"/>
            <p:nvPr/>
          </p:nvSpPr>
          <p:spPr>
            <a:xfrm>
              <a:off x="0" y="596688"/>
              <a:ext cx="108735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Inter"/>
                  <a:ea typeface="Inter"/>
                  <a:cs typeface="Inter"/>
                  <a:sym typeface="Inter"/>
                </a:rPr>
                <a:t>Drawing and interpreting our findings.</a:t>
              </a:r>
              <a:endParaRPr/>
            </a:p>
          </p:txBody>
        </p:sp>
      </p:grpSp>
      <p:grpSp>
        <p:nvGrpSpPr>
          <p:cNvPr id="189" name="Google Shape;189;p10"/>
          <p:cNvGrpSpPr/>
          <p:nvPr/>
        </p:nvGrpSpPr>
        <p:grpSpPr>
          <a:xfrm rot="2700000">
            <a:off x="6693565" y="2846060"/>
            <a:ext cx="1007073" cy="1007073"/>
            <a:chOff x="0" y="0"/>
            <a:chExt cx="1342765" cy="1342765"/>
          </a:xfrm>
        </p:grpSpPr>
        <p:grpSp>
          <p:nvGrpSpPr>
            <p:cNvPr id="190" name="Google Shape;190;p10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id="191" name="Google Shape;191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93" name="Google Shape;193;p10"/>
            <p:cNvCxnSpPr/>
            <p:nvPr/>
          </p:nvCxnSpPr>
          <p:spPr>
            <a:xfrm flipH="1" rot="10800000">
              <a:off x="314968" y="364193"/>
              <a:ext cx="669500" cy="6695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10"/>
            <p:cNvCxnSpPr/>
            <p:nvPr/>
          </p:nvCxnSpPr>
          <p:spPr>
            <a:xfrm rot="10800000">
              <a:off x="993034" y="312772"/>
              <a:ext cx="0" cy="516626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5" name="Google Shape;195;p10"/>
            <p:cNvCxnSpPr/>
            <p:nvPr/>
          </p:nvCxnSpPr>
          <p:spPr>
            <a:xfrm rot="10800000">
              <a:off x="513366" y="349731"/>
              <a:ext cx="516626" cy="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96" name="Google Shape;196;p10"/>
          <p:cNvGrpSpPr/>
          <p:nvPr/>
        </p:nvGrpSpPr>
        <p:grpSpPr>
          <a:xfrm rot="2700000">
            <a:off x="6693565" y="4534258"/>
            <a:ext cx="1007073" cy="1007073"/>
            <a:chOff x="0" y="0"/>
            <a:chExt cx="1342765" cy="1342765"/>
          </a:xfrm>
        </p:grpSpPr>
        <p:grpSp>
          <p:nvGrpSpPr>
            <p:cNvPr id="197" name="Google Shape;197;p10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id="198" name="Google Shape;198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00" name="Google Shape;200;p10"/>
            <p:cNvCxnSpPr/>
            <p:nvPr/>
          </p:nvCxnSpPr>
          <p:spPr>
            <a:xfrm flipH="1" rot="10800000">
              <a:off x="314968" y="364193"/>
              <a:ext cx="669500" cy="6695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10"/>
            <p:cNvCxnSpPr/>
            <p:nvPr/>
          </p:nvCxnSpPr>
          <p:spPr>
            <a:xfrm rot="10800000">
              <a:off x="993034" y="312772"/>
              <a:ext cx="0" cy="516626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10"/>
            <p:cNvCxnSpPr/>
            <p:nvPr/>
          </p:nvCxnSpPr>
          <p:spPr>
            <a:xfrm rot="10800000">
              <a:off x="513366" y="349731"/>
              <a:ext cx="516626" cy="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03" name="Google Shape;203;p10"/>
          <p:cNvGrpSpPr/>
          <p:nvPr/>
        </p:nvGrpSpPr>
        <p:grpSpPr>
          <a:xfrm rot="2700000">
            <a:off x="6693565" y="6219738"/>
            <a:ext cx="1007073" cy="1007073"/>
            <a:chOff x="0" y="0"/>
            <a:chExt cx="1342765" cy="1342765"/>
          </a:xfrm>
        </p:grpSpPr>
        <p:grpSp>
          <p:nvGrpSpPr>
            <p:cNvPr id="204" name="Google Shape;204;p10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id="205" name="Google Shape;20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07" name="Google Shape;207;p10"/>
            <p:cNvCxnSpPr/>
            <p:nvPr/>
          </p:nvCxnSpPr>
          <p:spPr>
            <a:xfrm flipH="1" rot="10800000">
              <a:off x="314968" y="364193"/>
              <a:ext cx="669500" cy="6695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10"/>
            <p:cNvCxnSpPr/>
            <p:nvPr/>
          </p:nvCxnSpPr>
          <p:spPr>
            <a:xfrm rot="10800000">
              <a:off x="993034" y="312772"/>
              <a:ext cx="0" cy="516626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10"/>
            <p:cNvCxnSpPr/>
            <p:nvPr/>
          </p:nvCxnSpPr>
          <p:spPr>
            <a:xfrm rot="10800000">
              <a:off x="513366" y="349731"/>
              <a:ext cx="516626" cy="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0" name="Google Shape;210;p10"/>
          <p:cNvGrpSpPr/>
          <p:nvPr/>
        </p:nvGrpSpPr>
        <p:grpSpPr>
          <a:xfrm rot="2700000">
            <a:off x="6693565" y="7907936"/>
            <a:ext cx="1007073" cy="1007073"/>
            <a:chOff x="0" y="0"/>
            <a:chExt cx="1342765" cy="1342765"/>
          </a:xfrm>
        </p:grpSpPr>
        <p:grpSp>
          <p:nvGrpSpPr>
            <p:cNvPr id="211" name="Google Shape;211;p10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id="212" name="Google Shape;21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14" name="Google Shape;214;p10"/>
            <p:cNvCxnSpPr/>
            <p:nvPr/>
          </p:nvCxnSpPr>
          <p:spPr>
            <a:xfrm flipH="1" rot="10800000">
              <a:off x="314968" y="364193"/>
              <a:ext cx="669500" cy="66950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10"/>
            <p:cNvCxnSpPr/>
            <p:nvPr/>
          </p:nvCxnSpPr>
          <p:spPr>
            <a:xfrm rot="10800000">
              <a:off x="993034" y="312772"/>
              <a:ext cx="0" cy="516626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10"/>
            <p:cNvCxnSpPr/>
            <p:nvPr/>
          </p:nvCxnSpPr>
          <p:spPr>
            <a:xfrm rot="10800000">
              <a:off x="513366" y="349731"/>
              <a:ext cx="516626" cy="0"/>
            </a:xfrm>
            <a:prstGeom prst="straightConnector1">
              <a:avLst/>
            </a:prstGeom>
            <a:noFill/>
            <a:ln cap="flat" cmpd="sng" w="821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17" name="Google Shape;217;p10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218" name="Google Shape;218;p10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10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221" name="Google Shape;221;p10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222" name="Google Shape;222;p10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8"/>
          <p:cNvSpPr/>
          <p:nvPr/>
        </p:nvSpPr>
        <p:spPr>
          <a:xfrm>
            <a:off x="-5924937" y="-5049601"/>
            <a:ext cx="13670662" cy="10099201"/>
          </a:xfrm>
          <a:custGeom>
            <a:rect b="b" l="l" r="r" t="t"/>
            <a:pathLst>
              <a:path extrusionOk="0" h="10099201" w="13670662">
                <a:moveTo>
                  <a:pt x="0" y="0"/>
                </a:moveTo>
                <a:lnTo>
                  <a:pt x="13670662" y="0"/>
                </a:lnTo>
                <a:lnTo>
                  <a:pt x="13670662" y="10099202"/>
                </a:lnTo>
                <a:lnTo>
                  <a:pt x="0" y="1009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06" name="Google Shape;606;p28"/>
          <p:cNvGrpSpPr/>
          <p:nvPr/>
        </p:nvGrpSpPr>
        <p:grpSpPr>
          <a:xfrm>
            <a:off x="328873" y="3260701"/>
            <a:ext cx="11204727" cy="5997598"/>
            <a:chOff x="0" y="-47625"/>
            <a:chExt cx="865758" cy="1379107"/>
          </a:xfrm>
        </p:grpSpPr>
        <p:sp>
          <p:nvSpPr>
            <p:cNvPr id="607" name="Google Shape;607;p28"/>
            <p:cNvSpPr/>
            <p:nvPr/>
          </p:nvSpPr>
          <p:spPr>
            <a:xfrm>
              <a:off x="0" y="0"/>
              <a:ext cx="865758" cy="1331482"/>
            </a:xfrm>
            <a:custGeom>
              <a:rect b="b" l="l" r="r" t="t"/>
              <a:pathLst>
                <a:path extrusionOk="0" h="1331482" w="865758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8"/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9" name="Google Shape;609;p28"/>
          <p:cNvGrpSpPr/>
          <p:nvPr/>
        </p:nvGrpSpPr>
        <p:grpSpPr>
          <a:xfrm>
            <a:off x="11908238" y="734340"/>
            <a:ext cx="5351062" cy="8523960"/>
            <a:chOff x="0" y="-47625"/>
            <a:chExt cx="865758" cy="1379107"/>
          </a:xfrm>
        </p:grpSpPr>
        <p:sp>
          <p:nvSpPr>
            <p:cNvPr id="610" name="Google Shape;610;p28"/>
            <p:cNvSpPr/>
            <p:nvPr/>
          </p:nvSpPr>
          <p:spPr>
            <a:xfrm>
              <a:off x="0" y="0"/>
              <a:ext cx="865758" cy="1331482"/>
            </a:xfrm>
            <a:custGeom>
              <a:rect b="b" l="l" r="r" t="t"/>
              <a:pathLst>
                <a:path extrusionOk="0" h="1331482" w="865758">
                  <a:moveTo>
                    <a:pt x="73787" y="0"/>
                  </a:moveTo>
                  <a:lnTo>
                    <a:pt x="791971" y="0"/>
                  </a:lnTo>
                  <a:cubicBezTo>
                    <a:pt x="832723" y="0"/>
                    <a:pt x="865758" y="33035"/>
                    <a:pt x="865758" y="73787"/>
                  </a:cubicBezTo>
                  <a:lnTo>
                    <a:pt x="865758" y="1257695"/>
                  </a:lnTo>
                  <a:cubicBezTo>
                    <a:pt x="865758" y="1298447"/>
                    <a:pt x="832723" y="1331482"/>
                    <a:pt x="791971" y="1331482"/>
                  </a:cubicBezTo>
                  <a:lnTo>
                    <a:pt x="73787" y="1331482"/>
                  </a:lnTo>
                  <a:cubicBezTo>
                    <a:pt x="33035" y="1331482"/>
                    <a:pt x="0" y="1298447"/>
                    <a:pt x="0" y="1257695"/>
                  </a:cubicBezTo>
                  <a:lnTo>
                    <a:pt x="0" y="73787"/>
                  </a:lnTo>
                  <a:cubicBezTo>
                    <a:pt x="0" y="33035"/>
                    <a:pt x="33035" y="0"/>
                    <a:pt x="737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8"/>
            <p:cNvSpPr txBox="1"/>
            <p:nvPr/>
          </p:nvSpPr>
          <p:spPr>
            <a:xfrm>
              <a:off x="0" y="-47625"/>
              <a:ext cx="865758" cy="13791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2" name="Google Shape;612;p28"/>
          <p:cNvSpPr txBox="1"/>
          <p:nvPr/>
        </p:nvSpPr>
        <p:spPr>
          <a:xfrm>
            <a:off x="800100" y="1687825"/>
            <a:ext cx="5063100" cy="13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Comparing</a:t>
            </a:r>
            <a:endParaRPr b="1" sz="7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Confusion Matrices</a:t>
            </a:r>
            <a:endParaRPr b="1" sz="2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3" name="Google Shape;613;p28"/>
          <p:cNvSpPr txBox="1"/>
          <p:nvPr/>
        </p:nvSpPr>
        <p:spPr>
          <a:xfrm>
            <a:off x="756252" y="3834130"/>
            <a:ext cx="494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D8FCF"/>
                </a:solidFill>
                <a:latin typeface="Inter"/>
                <a:ea typeface="Inter"/>
                <a:cs typeface="Inter"/>
                <a:sym typeface="Inter"/>
              </a:rPr>
              <a:t>Logistic Regression</a:t>
            </a:r>
            <a:endParaRPr/>
          </a:p>
        </p:txBody>
      </p:sp>
      <p:grpSp>
        <p:nvGrpSpPr>
          <p:cNvPr id="614" name="Google Shape;614;p28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615" name="Google Shape;615;p28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8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7" name="Google Shape;617;p28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618" name="Google Shape;618;p28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619" name="Google Shape;619;p28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20" name="Google Shape;6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50" y="4326713"/>
            <a:ext cx="3857700" cy="2126100"/>
          </a:xfrm>
          <a:prstGeom prst="roundRect">
            <a:avLst>
              <a:gd fmla="val 8151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6000" stPos="0" sy="-100000" ky="0"/>
          </a:effectLst>
        </p:spPr>
      </p:pic>
      <p:sp>
        <p:nvSpPr>
          <p:cNvPr id="621" name="Google Shape;621;p28"/>
          <p:cNvSpPr txBox="1"/>
          <p:nvPr/>
        </p:nvSpPr>
        <p:spPr>
          <a:xfrm>
            <a:off x="6332239" y="3834130"/>
            <a:ext cx="494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D8FCF"/>
                </a:solidFill>
                <a:latin typeface="Inter"/>
                <a:ea typeface="Inter"/>
                <a:cs typeface="Inter"/>
                <a:sym typeface="Inter"/>
              </a:rPr>
              <a:t>Decision Tree</a:t>
            </a:r>
            <a:endParaRPr/>
          </a:p>
        </p:txBody>
      </p:sp>
      <p:pic>
        <p:nvPicPr>
          <p:cNvPr id="622" name="Google Shape;622;p28"/>
          <p:cNvPicPr preferRelativeResize="0"/>
          <p:nvPr/>
        </p:nvPicPr>
        <p:blipFill rotWithShape="1">
          <a:blip r:embed="rId5">
            <a:alphaModFix/>
          </a:blip>
          <a:srcRect b="0" l="3866" r="3866" t="0"/>
          <a:stretch/>
        </p:blipFill>
        <p:spPr>
          <a:xfrm>
            <a:off x="6332238" y="4326713"/>
            <a:ext cx="3857700" cy="2126100"/>
          </a:xfrm>
          <a:prstGeom prst="roundRect">
            <a:avLst>
              <a:gd fmla="val 6026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6000" stPos="0" sy="-100000" ky="0"/>
          </a:effectLst>
        </p:spPr>
      </p:pic>
      <p:sp>
        <p:nvSpPr>
          <p:cNvPr id="623" name="Google Shape;623;p28"/>
          <p:cNvSpPr txBox="1"/>
          <p:nvPr/>
        </p:nvSpPr>
        <p:spPr>
          <a:xfrm>
            <a:off x="12720640" y="1529530"/>
            <a:ext cx="494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D8FCF"/>
                </a:solidFill>
                <a:latin typeface="Inter"/>
                <a:ea typeface="Inter"/>
                <a:cs typeface="Inter"/>
                <a:sym typeface="Inter"/>
              </a:rPr>
              <a:t>Neural Network</a:t>
            </a:r>
            <a:endParaRPr/>
          </a:p>
        </p:txBody>
      </p:sp>
      <p:sp>
        <p:nvSpPr>
          <p:cNvPr id="624" name="Google Shape;624;p28"/>
          <p:cNvSpPr txBox="1"/>
          <p:nvPr/>
        </p:nvSpPr>
        <p:spPr>
          <a:xfrm>
            <a:off x="12642240" y="5393630"/>
            <a:ext cx="494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D8FCF"/>
                </a:solidFill>
                <a:latin typeface="Inter"/>
                <a:ea typeface="Inter"/>
                <a:cs typeface="Inter"/>
                <a:sym typeface="Inter"/>
              </a:rPr>
              <a:t>SVM (Linear &amp; Non)</a:t>
            </a:r>
            <a:endParaRPr/>
          </a:p>
        </p:txBody>
      </p:sp>
      <p:sp>
        <p:nvSpPr>
          <p:cNvPr id="625" name="Google Shape;625;p28"/>
          <p:cNvSpPr txBox="1"/>
          <p:nvPr/>
        </p:nvSpPr>
        <p:spPr>
          <a:xfrm>
            <a:off x="3672815" y="6525305"/>
            <a:ext cx="494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D8FCF"/>
                </a:solidFill>
                <a:latin typeface="Inter"/>
                <a:ea typeface="Inter"/>
                <a:cs typeface="Inter"/>
                <a:sym typeface="Inter"/>
              </a:rPr>
              <a:t>Random</a:t>
            </a:r>
            <a:r>
              <a:rPr b="1" lang="en-US" sz="3200">
                <a:solidFill>
                  <a:srgbClr val="2D8FCF"/>
                </a:solidFill>
                <a:latin typeface="Inter"/>
                <a:ea typeface="Inter"/>
                <a:cs typeface="Inter"/>
                <a:sym typeface="Inter"/>
              </a:rPr>
              <a:t> Forest</a:t>
            </a:r>
            <a:endParaRPr/>
          </a:p>
        </p:txBody>
      </p:sp>
      <p:pic>
        <p:nvPicPr>
          <p:cNvPr id="626" name="Google Shape;626;p28"/>
          <p:cNvPicPr preferRelativeResize="0"/>
          <p:nvPr/>
        </p:nvPicPr>
        <p:blipFill rotWithShape="1">
          <a:blip r:embed="rId6">
            <a:alphaModFix/>
          </a:blip>
          <a:srcRect b="0" l="5969" r="5978" t="0"/>
          <a:stretch/>
        </p:blipFill>
        <p:spPr>
          <a:xfrm>
            <a:off x="3672813" y="7017888"/>
            <a:ext cx="3857700" cy="2126100"/>
          </a:xfrm>
          <a:prstGeom prst="roundRect">
            <a:avLst>
              <a:gd fmla="val 650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56000" stPos="0" sy="-100000" ky="0"/>
          </a:effectLst>
        </p:spPr>
      </p:pic>
      <p:pic>
        <p:nvPicPr>
          <p:cNvPr id="627" name="Google Shape;627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654925" y="2304938"/>
            <a:ext cx="3857700" cy="1917000"/>
          </a:xfrm>
          <a:prstGeom prst="roundRect">
            <a:avLst>
              <a:gd fmla="val 5784" name="adj"/>
            </a:avLst>
          </a:prstGeom>
          <a:noFill/>
          <a:ln>
            <a:noFill/>
          </a:ln>
          <a:effectLst>
            <a:reflection blurRad="0" dir="5400000" dist="38100" endA="0" endPos="30000" fadeDir="5400012" kx="0" rotWithShape="0" algn="bl" stA="37000" stPos="0" sy="-100000" ky="0"/>
          </a:effectLst>
        </p:spPr>
      </p:pic>
      <p:pic>
        <p:nvPicPr>
          <p:cNvPr id="628" name="Google Shape;628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720650" y="5934875"/>
            <a:ext cx="3857700" cy="3097500"/>
          </a:xfrm>
          <a:prstGeom prst="roundRect">
            <a:avLst>
              <a:gd fmla="val 5784" name="adj"/>
            </a:avLst>
          </a:prstGeom>
          <a:noFill/>
          <a:ln>
            <a:noFill/>
          </a:ln>
          <a:effectLst>
            <a:reflection blurRad="0" dir="5400000" dist="38100" endA="0" endPos="30000" fadeDir="5400012" kx="0" rotWithShape="0" algn="bl" stA="37000" stPos="0" sy="-100000" ky="0"/>
          </a:effectLst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900" y="-3812039"/>
            <a:ext cx="26805775" cy="17316314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29"/>
          <p:cNvSpPr txBox="1"/>
          <p:nvPr/>
        </p:nvSpPr>
        <p:spPr>
          <a:xfrm>
            <a:off x="1028700" y="7545560"/>
            <a:ext cx="16230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sz="14000"/>
          </a:p>
        </p:txBody>
      </p:sp>
      <p:grpSp>
        <p:nvGrpSpPr>
          <p:cNvPr id="635" name="Google Shape;635;p29"/>
          <p:cNvGrpSpPr/>
          <p:nvPr/>
        </p:nvGrpSpPr>
        <p:grpSpPr>
          <a:xfrm>
            <a:off x="11742136" y="7539413"/>
            <a:ext cx="1736080" cy="1736080"/>
            <a:chOff x="0" y="0"/>
            <a:chExt cx="2314773" cy="2314773"/>
          </a:xfrm>
        </p:grpSpPr>
        <p:grpSp>
          <p:nvGrpSpPr>
            <p:cNvPr id="636" name="Google Shape;636;p29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637" name="Google Shape;637;p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9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639" name="Google Shape;639;p29"/>
            <p:cNvCxnSpPr/>
            <p:nvPr/>
          </p:nvCxnSpPr>
          <p:spPr>
            <a:xfrm flipH="1" rot="10800000">
              <a:off x="542969" y="627870"/>
              <a:ext cx="1154100" cy="1154100"/>
            </a:xfrm>
            <a:prstGeom prst="straightConnector1">
              <a:avLst/>
            </a:prstGeom>
            <a:noFill/>
            <a:ln cap="flat" cmpd="sng" w="141625">
              <a:solidFill>
                <a:srgbClr val="2666B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0" name="Google Shape;640;p29"/>
            <p:cNvCxnSpPr/>
            <p:nvPr/>
          </p:nvCxnSpPr>
          <p:spPr>
            <a:xfrm rot="10800000">
              <a:off x="1711877" y="539088"/>
              <a:ext cx="0" cy="890700"/>
            </a:xfrm>
            <a:prstGeom prst="straightConnector1">
              <a:avLst/>
            </a:prstGeom>
            <a:noFill/>
            <a:ln cap="flat" cmpd="sng" w="141625">
              <a:solidFill>
                <a:srgbClr val="2666B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1" name="Google Shape;641;p29"/>
            <p:cNvCxnSpPr/>
            <p:nvPr/>
          </p:nvCxnSpPr>
          <p:spPr>
            <a:xfrm rot="10800000">
              <a:off x="884889" y="602896"/>
              <a:ext cx="890700" cy="0"/>
            </a:xfrm>
            <a:prstGeom prst="straightConnector1">
              <a:avLst/>
            </a:prstGeom>
            <a:noFill/>
            <a:ln cap="flat" cmpd="sng" w="141625">
              <a:solidFill>
                <a:srgbClr val="2666B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42" name="Google Shape;642;p29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643" name="Google Shape;643;p29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9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5" name="Google Shape;645;p29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646" name="Google Shape;646;p29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647" name="Google Shape;647;p29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30"/>
          <p:cNvPicPr preferRelativeResize="0"/>
          <p:nvPr/>
        </p:nvPicPr>
        <p:blipFill rotWithShape="1">
          <a:blip r:embed="rId3">
            <a:alphaModFix/>
          </a:blip>
          <a:srcRect b="33643" l="0" r="0" t="18445"/>
          <a:stretch/>
        </p:blipFill>
        <p:spPr>
          <a:xfrm>
            <a:off x="1028700" y="2806979"/>
            <a:ext cx="8711326" cy="62604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3000" stPos="0" sy="-100000" ky="0"/>
          </a:effectLst>
        </p:spPr>
      </p:pic>
      <p:pic>
        <p:nvPicPr>
          <p:cNvPr id="653" name="Google Shape;6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950" y="-2784250"/>
            <a:ext cx="19227899" cy="7379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30"/>
          <p:cNvSpPr txBox="1"/>
          <p:nvPr/>
        </p:nvSpPr>
        <p:spPr>
          <a:xfrm>
            <a:off x="1028700" y="1152525"/>
            <a:ext cx="8115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/>
          </a:p>
        </p:txBody>
      </p:sp>
      <p:sp>
        <p:nvSpPr>
          <p:cNvPr id="655" name="Google Shape;655;p30"/>
          <p:cNvSpPr txBox="1"/>
          <p:nvPr/>
        </p:nvSpPr>
        <p:spPr>
          <a:xfrm>
            <a:off x="10535976" y="2948940"/>
            <a:ext cx="67233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Next Steps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Predictions via MRI Scans using CNN’s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●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More data/iterations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56" name="Google Shape;656;p30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657" name="Google Shape;657;p30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0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9" name="Google Shape;659;p30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660" name="Google Shape;660;p30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661" name="Google Shape;661;p30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6" name="Google Shape;666;p31"/>
          <p:cNvCxnSpPr/>
          <p:nvPr/>
        </p:nvCxnSpPr>
        <p:spPr>
          <a:xfrm rot="10800000">
            <a:off x="7062711" y="-76200"/>
            <a:ext cx="0" cy="10287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67" name="Google Shape;667;p31"/>
          <p:cNvGrpSpPr/>
          <p:nvPr/>
        </p:nvGrpSpPr>
        <p:grpSpPr>
          <a:xfrm>
            <a:off x="6924805" y="5536078"/>
            <a:ext cx="275783" cy="275783"/>
            <a:chOff x="0" y="0"/>
            <a:chExt cx="812800" cy="812800"/>
          </a:xfrm>
        </p:grpSpPr>
        <p:sp>
          <p:nvSpPr>
            <p:cNvPr id="668" name="Google Shape;668;p3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1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670" name="Google Shape;670;p31"/>
          <p:cNvCxnSpPr/>
          <p:nvPr/>
        </p:nvCxnSpPr>
        <p:spPr>
          <a:xfrm>
            <a:off x="7062711" y="5673984"/>
            <a:ext cx="19782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1" name="Google Shape;6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17225" y="-6068981"/>
            <a:ext cx="10451224" cy="1042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31"/>
          <p:cNvSpPr txBox="1"/>
          <p:nvPr/>
        </p:nvSpPr>
        <p:spPr>
          <a:xfrm>
            <a:off x="1028700" y="5366385"/>
            <a:ext cx="500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References</a:t>
            </a:r>
            <a:endParaRPr sz="1200"/>
          </a:p>
        </p:txBody>
      </p:sp>
      <p:sp>
        <p:nvSpPr>
          <p:cNvPr id="673" name="Google Shape;673;p31"/>
          <p:cNvSpPr txBox="1"/>
          <p:nvPr/>
        </p:nvSpPr>
        <p:spPr>
          <a:xfrm>
            <a:off x="9144000" y="5220705"/>
            <a:ext cx="776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Alzheimer Features by Baris Dincer</a:t>
            </a:r>
            <a:endParaRPr/>
          </a:p>
        </p:txBody>
      </p:sp>
      <p:sp>
        <p:nvSpPr>
          <p:cNvPr id="674" name="Google Shape;674;p31"/>
          <p:cNvSpPr txBox="1"/>
          <p:nvPr/>
        </p:nvSpPr>
        <p:spPr>
          <a:xfrm>
            <a:off x="9144000" y="5694425"/>
            <a:ext cx="8527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https://www.kaggle.com/datasets/brsdincer/alzheimer-features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0" i="0" lang="en-US" sz="2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5" name="Google Shape;675;p31"/>
          <p:cNvSpPr txBox="1"/>
          <p:nvPr/>
        </p:nvSpPr>
        <p:spPr>
          <a:xfrm>
            <a:off x="1028700" y="6292215"/>
            <a:ext cx="50052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6" name="Google Shape;676;p31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677" name="Google Shape;677;p31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1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9" name="Google Shape;679;p31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680" name="Google Shape;680;p31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681" name="Google Shape;681;p31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948700"/>
            <a:ext cx="18288000" cy="1218903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32"/>
          <p:cNvSpPr txBox="1"/>
          <p:nvPr/>
        </p:nvSpPr>
        <p:spPr>
          <a:xfrm>
            <a:off x="1028700" y="1219200"/>
            <a:ext cx="16230600" cy="24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Engineered by </a:t>
            </a:r>
            <a:endParaRPr b="1" sz="3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lang="en-US" sz="3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Aneesh Bonthala | Arash Dewan | Jason Wan | Zeeshan Zaidi | William Escobar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4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688" name="Google Shape;688;p32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689" name="Google Shape;689;p32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2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1" name="Google Shape;691;p32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692" name="Google Shape;692;p32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693" name="Google Shape;693;p32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875" y="-6197524"/>
            <a:ext cx="9958200" cy="997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11"/>
          <p:cNvGrpSpPr/>
          <p:nvPr/>
        </p:nvGrpSpPr>
        <p:grpSpPr>
          <a:xfrm>
            <a:off x="1028700" y="760099"/>
            <a:ext cx="7775506" cy="8498201"/>
            <a:chOff x="0" y="-47625"/>
            <a:chExt cx="1378656" cy="1506795"/>
          </a:xfrm>
        </p:grpSpPr>
        <p:sp>
          <p:nvSpPr>
            <p:cNvPr id="229" name="Google Shape;229;p11"/>
            <p:cNvSpPr/>
            <p:nvPr/>
          </p:nvSpPr>
          <p:spPr>
            <a:xfrm>
              <a:off x="0" y="0"/>
              <a:ext cx="1378656" cy="1459170"/>
            </a:xfrm>
            <a:custGeom>
              <a:rect b="b" l="l" r="r" t="t"/>
              <a:pathLst>
                <a:path extrusionOk="0" h="1459170" w="1378656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1"/>
          <p:cNvGrpSpPr/>
          <p:nvPr/>
        </p:nvGrpSpPr>
        <p:grpSpPr>
          <a:xfrm>
            <a:off x="9483794" y="760099"/>
            <a:ext cx="7775506" cy="8498201"/>
            <a:chOff x="0" y="-47625"/>
            <a:chExt cx="1378656" cy="1506795"/>
          </a:xfrm>
        </p:grpSpPr>
        <p:sp>
          <p:nvSpPr>
            <p:cNvPr id="232" name="Google Shape;232;p11"/>
            <p:cNvSpPr/>
            <p:nvPr/>
          </p:nvSpPr>
          <p:spPr>
            <a:xfrm>
              <a:off x="0" y="0"/>
              <a:ext cx="1378656" cy="1459170"/>
            </a:xfrm>
            <a:custGeom>
              <a:rect b="b" l="l" r="r" t="t"/>
              <a:pathLst>
                <a:path extrusionOk="0" h="1459170" w="1378656">
                  <a:moveTo>
                    <a:pt x="50780" y="0"/>
                  </a:moveTo>
                  <a:lnTo>
                    <a:pt x="1327876" y="0"/>
                  </a:lnTo>
                  <a:cubicBezTo>
                    <a:pt x="1355921" y="0"/>
                    <a:pt x="1378656" y="22735"/>
                    <a:pt x="1378656" y="50780"/>
                  </a:cubicBezTo>
                  <a:lnTo>
                    <a:pt x="1378656" y="1408391"/>
                  </a:lnTo>
                  <a:cubicBezTo>
                    <a:pt x="1378656" y="1436436"/>
                    <a:pt x="1355921" y="1459170"/>
                    <a:pt x="1327876" y="1459170"/>
                  </a:cubicBezTo>
                  <a:lnTo>
                    <a:pt x="50780" y="1459170"/>
                  </a:lnTo>
                  <a:cubicBezTo>
                    <a:pt x="22735" y="1459170"/>
                    <a:pt x="0" y="1436436"/>
                    <a:pt x="0" y="1408391"/>
                  </a:cubicBezTo>
                  <a:lnTo>
                    <a:pt x="0" y="50780"/>
                  </a:lnTo>
                  <a:cubicBezTo>
                    <a:pt x="0" y="22735"/>
                    <a:pt x="22735" y="0"/>
                    <a:pt x="5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 txBox="1"/>
            <p:nvPr/>
          </p:nvSpPr>
          <p:spPr>
            <a:xfrm>
              <a:off x="0" y="-47625"/>
              <a:ext cx="1378656" cy="15067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11"/>
          <p:cNvSpPr txBox="1"/>
          <p:nvPr/>
        </p:nvSpPr>
        <p:spPr>
          <a:xfrm>
            <a:off x="1506567" y="1609148"/>
            <a:ext cx="6819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Problem</a:t>
            </a:r>
            <a:endParaRPr/>
          </a:p>
        </p:txBody>
      </p:sp>
      <p:sp>
        <p:nvSpPr>
          <p:cNvPr id="235" name="Google Shape;235;p11"/>
          <p:cNvSpPr txBox="1"/>
          <p:nvPr/>
        </p:nvSpPr>
        <p:spPr>
          <a:xfrm>
            <a:off x="1506567" y="2658745"/>
            <a:ext cx="6819900" cy="5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Alzheimer’s: A Progressive Neurodegenerative Disorder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significant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challenge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diagnosing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Alzheimer’s is the rapid onset and progression that can occur, alongside the mistaken symptoms that are ignored.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Methods today consist of cognitive tests, brain imaging, biomarkers, and invasive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procedures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order to determine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whether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 patient has this disorder or not.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Most learn when it is too late, and with the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delayed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administration of treatments, we are always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 step behind the quality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11"/>
          <p:cNvSpPr txBox="1"/>
          <p:nvPr/>
        </p:nvSpPr>
        <p:spPr>
          <a:xfrm>
            <a:off x="9961662" y="1609148"/>
            <a:ext cx="68199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Vision</a:t>
            </a:r>
            <a:endParaRPr/>
          </a:p>
        </p:txBody>
      </p:sp>
      <p:sp>
        <p:nvSpPr>
          <p:cNvPr id="237" name="Google Shape;237;p11"/>
          <p:cNvSpPr txBox="1"/>
          <p:nvPr/>
        </p:nvSpPr>
        <p:spPr>
          <a:xfrm>
            <a:off x="9961662" y="2611178"/>
            <a:ext cx="6819900" cy="5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The Critical Need for Non-invasive Predictive Methods of </a:t>
            </a: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Diagnoses</a:t>
            </a:r>
            <a:endParaRPr/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disease affects millions of individuals, and it motivates us to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leverage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the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techniques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of modeling and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classification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in order to create algorithms that can aid in the process.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By gathering advanced data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analytics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, clinical features, and medical tools, we can pool a dataset that can maybe facilitate in early detection.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This project envisions a future where early diagnosis is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accessible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to all, and help the medical 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world better understand this disease.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8" name="Google Shape;238;p11"/>
          <p:cNvGrpSpPr/>
          <p:nvPr/>
        </p:nvGrpSpPr>
        <p:grpSpPr>
          <a:xfrm rot="5400000">
            <a:off x="7106205" y="7557040"/>
            <a:ext cx="1225010" cy="1225010"/>
            <a:chOff x="0" y="0"/>
            <a:chExt cx="1633347" cy="1633347"/>
          </a:xfrm>
        </p:grpSpPr>
        <p:grpSp>
          <p:nvGrpSpPr>
            <p:cNvPr id="239" name="Google Shape;239;p11"/>
            <p:cNvGrpSpPr/>
            <p:nvPr/>
          </p:nvGrpSpPr>
          <p:grpSpPr>
            <a:xfrm rot="-5400000">
              <a:off x="0" y="0"/>
              <a:ext cx="1633347" cy="1633347"/>
              <a:chOff x="0" y="0"/>
              <a:chExt cx="812800" cy="812800"/>
            </a:xfrm>
          </p:grpSpPr>
          <p:sp>
            <p:nvSpPr>
              <p:cNvPr id="240" name="Google Shape;240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42" name="Google Shape;242;p11"/>
            <p:cNvCxnSpPr/>
            <p:nvPr/>
          </p:nvCxnSpPr>
          <p:spPr>
            <a:xfrm flipH="1" rot="10800000">
              <a:off x="383129" y="443007"/>
              <a:ext cx="814384" cy="814384"/>
            </a:xfrm>
            <a:prstGeom prst="straightConnector1">
              <a:avLst/>
            </a:prstGeom>
            <a:noFill/>
            <a:ln cap="flat" cmpd="sng" w="99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11"/>
            <p:cNvCxnSpPr/>
            <p:nvPr/>
          </p:nvCxnSpPr>
          <p:spPr>
            <a:xfrm rot="10800000">
              <a:off x="1207932" y="380458"/>
              <a:ext cx="0" cy="628427"/>
            </a:xfrm>
            <a:prstGeom prst="straightConnector1">
              <a:avLst/>
            </a:prstGeom>
            <a:noFill/>
            <a:ln cap="flat" cmpd="sng" w="99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11"/>
            <p:cNvCxnSpPr/>
            <p:nvPr/>
          </p:nvCxnSpPr>
          <p:spPr>
            <a:xfrm rot="10800000">
              <a:off x="624462" y="425415"/>
              <a:ext cx="628427" cy="0"/>
            </a:xfrm>
            <a:prstGeom prst="straightConnector1">
              <a:avLst/>
            </a:prstGeom>
            <a:noFill/>
            <a:ln cap="flat" cmpd="sng" w="99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45" name="Google Shape;245;p11"/>
          <p:cNvGrpSpPr/>
          <p:nvPr/>
        </p:nvGrpSpPr>
        <p:grpSpPr>
          <a:xfrm rot="5400000">
            <a:off x="15556422" y="7557040"/>
            <a:ext cx="1225010" cy="1225010"/>
            <a:chOff x="0" y="0"/>
            <a:chExt cx="1633347" cy="1633347"/>
          </a:xfrm>
        </p:grpSpPr>
        <p:grpSp>
          <p:nvGrpSpPr>
            <p:cNvPr id="246" name="Google Shape;246;p11"/>
            <p:cNvGrpSpPr/>
            <p:nvPr/>
          </p:nvGrpSpPr>
          <p:grpSpPr>
            <a:xfrm rot="-5400000">
              <a:off x="0" y="0"/>
              <a:ext cx="1633347" cy="1633347"/>
              <a:chOff x="0" y="0"/>
              <a:chExt cx="812800" cy="812800"/>
            </a:xfrm>
          </p:grpSpPr>
          <p:sp>
            <p:nvSpPr>
              <p:cNvPr id="247" name="Google Shape;247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49" name="Google Shape;249;p11"/>
            <p:cNvCxnSpPr/>
            <p:nvPr/>
          </p:nvCxnSpPr>
          <p:spPr>
            <a:xfrm flipH="1" rot="10800000">
              <a:off x="383129" y="443007"/>
              <a:ext cx="814384" cy="814384"/>
            </a:xfrm>
            <a:prstGeom prst="straightConnector1">
              <a:avLst/>
            </a:prstGeom>
            <a:noFill/>
            <a:ln cap="flat" cmpd="sng" w="99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11"/>
            <p:cNvCxnSpPr/>
            <p:nvPr/>
          </p:nvCxnSpPr>
          <p:spPr>
            <a:xfrm rot="10800000">
              <a:off x="1207932" y="380458"/>
              <a:ext cx="0" cy="628427"/>
            </a:xfrm>
            <a:prstGeom prst="straightConnector1">
              <a:avLst/>
            </a:prstGeom>
            <a:noFill/>
            <a:ln cap="flat" cmpd="sng" w="99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11"/>
            <p:cNvCxnSpPr/>
            <p:nvPr/>
          </p:nvCxnSpPr>
          <p:spPr>
            <a:xfrm rot="10800000">
              <a:off x="624462" y="425415"/>
              <a:ext cx="628427" cy="0"/>
            </a:xfrm>
            <a:prstGeom prst="straightConnector1">
              <a:avLst/>
            </a:prstGeom>
            <a:noFill/>
            <a:ln cap="flat" cmpd="sng" w="99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52" name="Google Shape;252;p11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253" name="Google Shape;253;p11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1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p11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256" name="Google Shape;256;p11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257" name="Google Shape;257;p11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600" y="-610250"/>
            <a:ext cx="11694102" cy="13144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12"/>
          <p:cNvGrpSpPr/>
          <p:nvPr/>
        </p:nvGrpSpPr>
        <p:grpSpPr>
          <a:xfrm>
            <a:off x="12707392" y="5671645"/>
            <a:ext cx="4552003" cy="3944749"/>
            <a:chOff x="0" y="-47625"/>
            <a:chExt cx="807107" cy="699436"/>
          </a:xfrm>
        </p:grpSpPr>
        <p:sp>
          <p:nvSpPr>
            <p:cNvPr id="264" name="Google Shape;264;p12"/>
            <p:cNvSpPr/>
            <p:nvPr/>
          </p:nvSpPr>
          <p:spPr>
            <a:xfrm>
              <a:off x="0" y="0"/>
              <a:ext cx="807107" cy="651811"/>
            </a:xfrm>
            <a:custGeom>
              <a:rect b="b" l="l" r="r" t="t"/>
              <a:pathLst>
                <a:path extrusionOk="0" h="651811" w="807107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2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12"/>
          <p:cNvGrpSpPr/>
          <p:nvPr/>
        </p:nvGrpSpPr>
        <p:grpSpPr>
          <a:xfrm>
            <a:off x="11372575" y="1347026"/>
            <a:ext cx="4855636" cy="4324613"/>
            <a:chOff x="0" y="-47625"/>
            <a:chExt cx="807107" cy="699436"/>
          </a:xfrm>
        </p:grpSpPr>
        <p:sp>
          <p:nvSpPr>
            <p:cNvPr id="267" name="Google Shape;267;p12"/>
            <p:cNvSpPr/>
            <p:nvPr/>
          </p:nvSpPr>
          <p:spPr>
            <a:xfrm>
              <a:off x="0" y="0"/>
              <a:ext cx="807107" cy="651811"/>
            </a:xfrm>
            <a:custGeom>
              <a:rect b="b" l="l" r="r" t="t"/>
              <a:pathLst>
                <a:path extrusionOk="0" h="651811" w="807107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2"/>
            <p:cNvSpPr txBox="1"/>
            <p:nvPr/>
          </p:nvSpPr>
          <p:spPr>
            <a:xfrm>
              <a:off x="0" y="-47625"/>
              <a:ext cx="8070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9" name="Google Shape;269;p12"/>
          <p:cNvSpPr txBox="1"/>
          <p:nvPr/>
        </p:nvSpPr>
        <p:spPr>
          <a:xfrm>
            <a:off x="1028700" y="1559685"/>
            <a:ext cx="94038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Dataset</a:t>
            </a:r>
            <a:endParaRPr b="1" sz="10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0" name="Google Shape;270;p12"/>
          <p:cNvSpPr txBox="1"/>
          <p:nvPr/>
        </p:nvSpPr>
        <p:spPr>
          <a:xfrm>
            <a:off x="12970254" y="6058073"/>
            <a:ext cx="402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Target</a:t>
            </a:r>
            <a:endParaRPr sz="5200"/>
          </a:p>
        </p:txBody>
      </p:sp>
      <p:sp>
        <p:nvSpPr>
          <p:cNvPr id="271" name="Google Shape;271;p12"/>
          <p:cNvSpPr txBox="1"/>
          <p:nvPr/>
        </p:nvSpPr>
        <p:spPr>
          <a:xfrm>
            <a:off x="11635462" y="2043760"/>
            <a:ext cx="402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Features</a:t>
            </a:r>
            <a:endParaRPr sz="3400"/>
          </a:p>
        </p:txBody>
      </p:sp>
      <p:sp>
        <p:nvSpPr>
          <p:cNvPr id="272" name="Google Shape;272;p12"/>
          <p:cNvSpPr txBox="1"/>
          <p:nvPr/>
        </p:nvSpPr>
        <p:spPr>
          <a:xfrm>
            <a:off x="11557136" y="2791172"/>
            <a:ext cx="44865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Char char="-"/>
            </a:pP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Age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"/>
              <a:buChar char="-"/>
            </a:pP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Gender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Char char="-"/>
            </a:pP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Years of Education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Char char="-"/>
            </a:pP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Socioeconomic Status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Char char="-"/>
            </a:pP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Mini Mental State Exam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Char char="-"/>
            </a:pP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Clinical Dementia Rating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Char char="-"/>
            </a:pP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Total intracranial volume 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Char char="-"/>
            </a:pP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Whole Brain Volume</a:t>
            </a:r>
            <a:endParaRPr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Inter"/>
              <a:buChar char="-"/>
            </a:pPr>
            <a:r>
              <a:rPr lang="en-US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Atlas Scaling Factor</a:t>
            </a:r>
            <a:endParaRPr sz="18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3" name="Google Shape;273;p12"/>
          <p:cNvSpPr txBox="1"/>
          <p:nvPr/>
        </p:nvSpPr>
        <p:spPr>
          <a:xfrm>
            <a:off x="12970254" y="6919244"/>
            <a:ext cx="4026300" cy="29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Our Target is the ‘Group’ column which labels participants of the study as ‘Demented’ (exhibiting signs of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Alzheimer's), Converted (developing Alzheimer's) 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and ‘Non-Demented’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74" name="Google Shape;274;p12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275" name="Google Shape;275;p12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2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12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278" name="Google Shape;278;p12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279" name="Google Shape;279;p12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0" name="Google Shape;28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525" y="3660901"/>
            <a:ext cx="10640150" cy="48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900" y="-3812039"/>
            <a:ext cx="26805775" cy="1731631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3"/>
          <p:cNvSpPr txBox="1"/>
          <p:nvPr/>
        </p:nvSpPr>
        <p:spPr>
          <a:xfrm>
            <a:off x="1028700" y="7545560"/>
            <a:ext cx="16230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4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Cleaning</a:t>
            </a:r>
            <a:endParaRPr sz="14000"/>
          </a:p>
        </p:txBody>
      </p:sp>
      <p:grpSp>
        <p:nvGrpSpPr>
          <p:cNvPr id="287" name="Google Shape;287;p13"/>
          <p:cNvGrpSpPr/>
          <p:nvPr/>
        </p:nvGrpSpPr>
        <p:grpSpPr>
          <a:xfrm>
            <a:off x="13647136" y="7539401"/>
            <a:ext cx="1736080" cy="1736080"/>
            <a:chOff x="0" y="0"/>
            <a:chExt cx="2314773" cy="2314773"/>
          </a:xfrm>
        </p:grpSpPr>
        <p:grpSp>
          <p:nvGrpSpPr>
            <p:cNvPr id="288" name="Google Shape;288;p13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91" name="Google Shape;291;p13"/>
            <p:cNvCxnSpPr/>
            <p:nvPr/>
          </p:nvCxnSpPr>
          <p:spPr>
            <a:xfrm flipH="1" rot="10800000">
              <a:off x="542969" y="627828"/>
              <a:ext cx="1154142" cy="1154142"/>
            </a:xfrm>
            <a:prstGeom prst="straightConnector1">
              <a:avLst/>
            </a:prstGeom>
            <a:noFill/>
            <a:ln cap="flat" cmpd="sng" w="141625">
              <a:solidFill>
                <a:srgbClr val="2666B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2" name="Google Shape;292;p13"/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cap="flat" cmpd="sng" w="141625">
              <a:solidFill>
                <a:srgbClr val="2666B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3" name="Google Shape;293;p13"/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cap="flat" cmpd="sng" w="141625">
              <a:solidFill>
                <a:srgbClr val="2666B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94" name="Google Shape;294;p13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295" name="Google Shape;295;p13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13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298" name="Google Shape;298;p13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299" name="Google Shape;299;p13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3737" y="3030325"/>
            <a:ext cx="18805647" cy="11358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14"/>
          <p:cNvGrpSpPr/>
          <p:nvPr/>
        </p:nvGrpSpPr>
        <p:grpSpPr>
          <a:xfrm>
            <a:off x="12076486" y="856500"/>
            <a:ext cx="5182735" cy="4089796"/>
            <a:chOff x="0" y="-47625"/>
            <a:chExt cx="918941" cy="725154"/>
          </a:xfrm>
        </p:grpSpPr>
        <p:sp>
          <p:nvSpPr>
            <p:cNvPr id="306" name="Google Shape;306;p14"/>
            <p:cNvSpPr/>
            <p:nvPr/>
          </p:nvSpPr>
          <p:spPr>
            <a:xfrm>
              <a:off x="0" y="0"/>
              <a:ext cx="918941" cy="677529"/>
            </a:xfrm>
            <a:custGeom>
              <a:rect b="b" l="l" r="r" t="t"/>
              <a:pathLst>
                <a:path extrusionOk="0" h="677529" w="918941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4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4"/>
          <p:cNvGrpSpPr/>
          <p:nvPr/>
        </p:nvGrpSpPr>
        <p:grpSpPr>
          <a:xfrm>
            <a:off x="12076549" y="5168490"/>
            <a:ext cx="5182751" cy="4089810"/>
            <a:chOff x="0" y="-47625"/>
            <a:chExt cx="918941" cy="725154"/>
          </a:xfrm>
        </p:grpSpPr>
        <p:sp>
          <p:nvSpPr>
            <p:cNvPr id="309" name="Google Shape;309;p14"/>
            <p:cNvSpPr/>
            <p:nvPr/>
          </p:nvSpPr>
          <p:spPr>
            <a:xfrm>
              <a:off x="0" y="0"/>
              <a:ext cx="918941" cy="677529"/>
            </a:xfrm>
            <a:custGeom>
              <a:rect b="b" l="l" r="r" t="t"/>
              <a:pathLst>
                <a:path extrusionOk="0" h="677529" w="918941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4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4"/>
          <p:cNvGrpSpPr/>
          <p:nvPr/>
        </p:nvGrpSpPr>
        <p:grpSpPr>
          <a:xfrm>
            <a:off x="5956605" y="1016437"/>
            <a:ext cx="5182751" cy="4089810"/>
            <a:chOff x="0" y="-47625"/>
            <a:chExt cx="918941" cy="725154"/>
          </a:xfrm>
        </p:grpSpPr>
        <p:sp>
          <p:nvSpPr>
            <p:cNvPr id="312" name="Google Shape;312;p14"/>
            <p:cNvSpPr/>
            <p:nvPr/>
          </p:nvSpPr>
          <p:spPr>
            <a:xfrm>
              <a:off x="0" y="0"/>
              <a:ext cx="918941" cy="677529"/>
            </a:xfrm>
            <a:custGeom>
              <a:rect b="b" l="l" r="r" t="t"/>
              <a:pathLst>
                <a:path extrusionOk="0" h="677529" w="918941">
                  <a:moveTo>
                    <a:pt x="76183" y="0"/>
                  </a:moveTo>
                  <a:lnTo>
                    <a:pt x="842758" y="0"/>
                  </a:lnTo>
                  <a:cubicBezTo>
                    <a:pt x="884833" y="0"/>
                    <a:pt x="918941" y="34108"/>
                    <a:pt x="918941" y="76183"/>
                  </a:cubicBezTo>
                  <a:lnTo>
                    <a:pt x="918941" y="601346"/>
                  </a:lnTo>
                  <a:cubicBezTo>
                    <a:pt x="918941" y="643421"/>
                    <a:pt x="884833" y="677529"/>
                    <a:pt x="842758" y="677529"/>
                  </a:cubicBezTo>
                  <a:lnTo>
                    <a:pt x="76183" y="677529"/>
                  </a:lnTo>
                  <a:cubicBezTo>
                    <a:pt x="34108" y="677529"/>
                    <a:pt x="0" y="643421"/>
                    <a:pt x="0" y="601346"/>
                  </a:cubicBezTo>
                  <a:lnTo>
                    <a:pt x="0" y="76183"/>
                  </a:lnTo>
                  <a:cubicBezTo>
                    <a:pt x="0" y="34108"/>
                    <a:pt x="34108" y="0"/>
                    <a:pt x="7618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4"/>
            <p:cNvSpPr txBox="1"/>
            <p:nvPr/>
          </p:nvSpPr>
          <p:spPr>
            <a:xfrm>
              <a:off x="0" y="-47625"/>
              <a:ext cx="918941" cy="725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4" name="Google Shape;314;p14"/>
          <p:cNvSpPr txBox="1"/>
          <p:nvPr/>
        </p:nvSpPr>
        <p:spPr>
          <a:xfrm>
            <a:off x="1028700" y="8284845"/>
            <a:ext cx="83106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Cleaning</a:t>
            </a:r>
            <a:endParaRPr/>
          </a:p>
        </p:txBody>
      </p:sp>
      <p:sp>
        <p:nvSpPr>
          <p:cNvPr id="315" name="Google Shape;315;p14"/>
          <p:cNvSpPr txBox="1"/>
          <p:nvPr/>
        </p:nvSpPr>
        <p:spPr>
          <a:xfrm>
            <a:off x="12375862" y="2113019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Normalization</a:t>
            </a:r>
            <a:endParaRPr/>
          </a:p>
        </p:txBody>
      </p:sp>
      <p:sp>
        <p:nvSpPr>
          <p:cNvPr id="316" name="Google Shape;316;p14"/>
          <p:cNvSpPr txBox="1"/>
          <p:nvPr/>
        </p:nvSpPr>
        <p:spPr>
          <a:xfrm>
            <a:off x="12375862" y="6265072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Feature Engineering</a:t>
            </a:r>
            <a:endParaRPr/>
          </a:p>
        </p:txBody>
      </p:sp>
      <p:sp>
        <p:nvSpPr>
          <p:cNvPr id="317" name="Google Shape;317;p14"/>
          <p:cNvSpPr txBox="1"/>
          <p:nvPr/>
        </p:nvSpPr>
        <p:spPr>
          <a:xfrm>
            <a:off x="6255918" y="2113019"/>
            <a:ext cx="458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Replacement</a:t>
            </a:r>
            <a:endParaRPr/>
          </a:p>
        </p:txBody>
      </p:sp>
      <p:sp>
        <p:nvSpPr>
          <p:cNvPr id="318" name="Google Shape;318;p14"/>
          <p:cNvSpPr txBox="1"/>
          <p:nvPr/>
        </p:nvSpPr>
        <p:spPr>
          <a:xfrm>
            <a:off x="6255918" y="2712414"/>
            <a:ext cx="4584000" cy="18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19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➔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 MMSE values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mean of 25 nearest neighbors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➔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19</a:t>
            </a: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SES values</a:t>
            </a:r>
            <a:endParaRPr sz="21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nter"/>
              <a:buChar char="○"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mean of all available values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9" name="Google Shape;319;p14"/>
          <p:cNvSpPr txBox="1"/>
          <p:nvPr/>
        </p:nvSpPr>
        <p:spPr>
          <a:xfrm>
            <a:off x="12375862" y="2712414"/>
            <a:ext cx="45840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Brain Volume measures are large, continuous integers so we applied </a:t>
            </a:r>
            <a:r>
              <a:rPr i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min-max normalization</a:t>
            </a:r>
            <a:r>
              <a:rPr lang="en-US">
                <a:solidFill>
                  <a:schemeClr val="dk1"/>
                </a:solidFill>
              </a:rPr>
              <a:t> s</a:t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12375925" y="6865845"/>
            <a:ext cx="45840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We assigned sex (Male or Female) and disease state (Demented/Converted or Non-Demeneted) to binary outcomes 1 and 0</a:t>
            </a:r>
            <a:endParaRPr>
              <a:solidFill>
                <a:schemeClr val="dk1"/>
              </a:solidFill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21" name="Google Shape;321;p14"/>
          <p:cNvGrpSpPr/>
          <p:nvPr/>
        </p:nvGrpSpPr>
        <p:grpSpPr>
          <a:xfrm>
            <a:off x="7540907" y="8206114"/>
            <a:ext cx="1007074" cy="1007074"/>
            <a:chOff x="0" y="0"/>
            <a:chExt cx="1342765" cy="1342765"/>
          </a:xfrm>
        </p:grpSpPr>
        <p:grpSp>
          <p:nvGrpSpPr>
            <p:cNvPr id="322" name="Google Shape;322;p14"/>
            <p:cNvGrpSpPr/>
            <p:nvPr/>
          </p:nvGrpSpPr>
          <p:grpSpPr>
            <a:xfrm rot="-5400000">
              <a:off x="0" y="0"/>
              <a:ext cx="1342765" cy="1342765"/>
              <a:chOff x="0" y="0"/>
              <a:chExt cx="812800" cy="812800"/>
            </a:xfrm>
          </p:grpSpPr>
          <p:sp>
            <p:nvSpPr>
              <p:cNvPr id="323" name="Google Shape;323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25" name="Google Shape;325;p14"/>
            <p:cNvCxnSpPr/>
            <p:nvPr/>
          </p:nvCxnSpPr>
          <p:spPr>
            <a:xfrm flipH="1" rot="10800000">
              <a:off x="314968" y="364193"/>
              <a:ext cx="669500" cy="669500"/>
            </a:xfrm>
            <a:prstGeom prst="straightConnector1">
              <a:avLst/>
            </a:prstGeom>
            <a:noFill/>
            <a:ln cap="flat" cmpd="sng" w="82150">
              <a:solidFill>
                <a:srgbClr val="7497A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6" name="Google Shape;326;p14"/>
            <p:cNvCxnSpPr/>
            <p:nvPr/>
          </p:nvCxnSpPr>
          <p:spPr>
            <a:xfrm rot="10800000">
              <a:off x="993034" y="312772"/>
              <a:ext cx="0" cy="516626"/>
            </a:xfrm>
            <a:prstGeom prst="straightConnector1">
              <a:avLst/>
            </a:prstGeom>
            <a:noFill/>
            <a:ln cap="flat" cmpd="sng" w="82150">
              <a:solidFill>
                <a:srgbClr val="7A859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7" name="Google Shape;327;p14"/>
            <p:cNvCxnSpPr/>
            <p:nvPr/>
          </p:nvCxnSpPr>
          <p:spPr>
            <a:xfrm rot="10800000">
              <a:off x="513366" y="349731"/>
              <a:ext cx="516626" cy="0"/>
            </a:xfrm>
            <a:prstGeom prst="straightConnector1">
              <a:avLst/>
            </a:prstGeom>
            <a:noFill/>
            <a:ln cap="flat" cmpd="sng" w="82150">
              <a:solidFill>
                <a:srgbClr val="8E927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28" name="Google Shape;328;p14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329" name="Google Shape;329;p14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4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p14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332" name="Google Shape;332;p14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333" name="Google Shape;333;p14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33737" y="3030325"/>
            <a:ext cx="18805647" cy="1135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5"/>
          <p:cNvSpPr txBox="1"/>
          <p:nvPr/>
        </p:nvSpPr>
        <p:spPr>
          <a:xfrm>
            <a:off x="1028700" y="8284845"/>
            <a:ext cx="83106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Cleaning</a:t>
            </a:r>
            <a:endParaRPr/>
          </a:p>
        </p:txBody>
      </p:sp>
      <p:grpSp>
        <p:nvGrpSpPr>
          <p:cNvPr id="340" name="Google Shape;340;p15"/>
          <p:cNvGrpSpPr/>
          <p:nvPr/>
        </p:nvGrpSpPr>
        <p:grpSpPr>
          <a:xfrm>
            <a:off x="7540907" y="8206129"/>
            <a:ext cx="1007059" cy="1007059"/>
            <a:chOff x="0" y="19"/>
            <a:chExt cx="1342746" cy="1342746"/>
          </a:xfrm>
        </p:grpSpPr>
        <p:grpSp>
          <p:nvGrpSpPr>
            <p:cNvPr id="341" name="Google Shape;341;p15"/>
            <p:cNvGrpSpPr/>
            <p:nvPr/>
          </p:nvGrpSpPr>
          <p:grpSpPr>
            <a:xfrm rot="-5400000">
              <a:off x="0" y="19"/>
              <a:ext cx="1342746" cy="1342746"/>
              <a:chOff x="0" y="0"/>
              <a:chExt cx="812800" cy="812800"/>
            </a:xfrm>
          </p:grpSpPr>
          <p:sp>
            <p:nvSpPr>
              <p:cNvPr id="342" name="Google Shape;34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44" name="Google Shape;344;p15"/>
            <p:cNvCxnSpPr/>
            <p:nvPr/>
          </p:nvCxnSpPr>
          <p:spPr>
            <a:xfrm flipH="1" rot="10800000">
              <a:off x="314968" y="364093"/>
              <a:ext cx="669600" cy="669600"/>
            </a:xfrm>
            <a:prstGeom prst="straightConnector1">
              <a:avLst/>
            </a:prstGeom>
            <a:noFill/>
            <a:ln cap="flat" cmpd="sng" w="82150">
              <a:solidFill>
                <a:srgbClr val="7497AC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15"/>
            <p:cNvCxnSpPr/>
            <p:nvPr/>
          </p:nvCxnSpPr>
          <p:spPr>
            <a:xfrm rot="10800000">
              <a:off x="993034" y="312798"/>
              <a:ext cx="0" cy="516600"/>
            </a:xfrm>
            <a:prstGeom prst="straightConnector1">
              <a:avLst/>
            </a:prstGeom>
            <a:noFill/>
            <a:ln cap="flat" cmpd="sng" w="82150">
              <a:solidFill>
                <a:srgbClr val="7A8590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6" name="Google Shape;346;p15"/>
            <p:cNvCxnSpPr/>
            <p:nvPr/>
          </p:nvCxnSpPr>
          <p:spPr>
            <a:xfrm rot="10800000">
              <a:off x="513392" y="349731"/>
              <a:ext cx="516600" cy="0"/>
            </a:xfrm>
            <a:prstGeom prst="straightConnector1">
              <a:avLst/>
            </a:prstGeom>
            <a:noFill/>
            <a:ln cap="flat" cmpd="sng" w="82150">
              <a:solidFill>
                <a:srgbClr val="8E927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47" name="Google Shape;347;p15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348" name="Google Shape;348;p15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0" name="Google Shape;350;p15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pic>
        <p:nvPicPr>
          <p:cNvPr id="351" name="Google Shape;351;p15"/>
          <p:cNvPicPr preferRelativeResize="0"/>
          <p:nvPr/>
        </p:nvPicPr>
        <p:blipFill rotWithShape="1">
          <a:blip r:embed="rId4">
            <a:alphaModFix/>
          </a:blip>
          <a:srcRect b="1978" l="0" r="0" t="1978"/>
          <a:stretch/>
        </p:blipFill>
        <p:spPr>
          <a:xfrm>
            <a:off x="3880975" y="1247700"/>
            <a:ext cx="6256500" cy="4362600"/>
          </a:xfrm>
          <a:prstGeom prst="roundRect">
            <a:avLst>
              <a:gd fmla="val 589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</p:pic>
      <p:pic>
        <p:nvPicPr>
          <p:cNvPr id="352" name="Google Shape;352;p15"/>
          <p:cNvPicPr preferRelativeResize="0"/>
          <p:nvPr/>
        </p:nvPicPr>
        <p:blipFill rotWithShape="1">
          <a:blip r:embed="rId5">
            <a:alphaModFix/>
          </a:blip>
          <a:srcRect b="3236" l="0" r="0" t="3236"/>
          <a:stretch/>
        </p:blipFill>
        <p:spPr>
          <a:xfrm>
            <a:off x="11003825" y="3922250"/>
            <a:ext cx="6256500" cy="4362600"/>
          </a:xfrm>
          <a:prstGeom prst="roundRect">
            <a:avLst>
              <a:gd fmla="val 589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1000" stPos="0" sy="-100000" ky="0"/>
          </a:effectLst>
        </p:spPr>
      </p:pic>
      <p:sp>
        <p:nvSpPr>
          <p:cNvPr id="353" name="Google Shape;353;p15"/>
          <p:cNvSpPr/>
          <p:nvPr/>
        </p:nvSpPr>
        <p:spPr>
          <a:xfrm rot="5400638">
            <a:off x="11433560" y="1038452"/>
            <a:ext cx="1615500" cy="3165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gradFill>
            <a:gsLst>
              <a:gs pos="0">
                <a:srgbClr val="7497AC"/>
              </a:gs>
              <a:gs pos="50000">
                <a:srgbClr val="0F5EA2"/>
              </a:gs>
              <a:gs pos="100000">
                <a:srgbClr val="6190C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15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355" name="Google Shape;355;p15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73367" y="-472353"/>
            <a:ext cx="20577126" cy="14408004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6"/>
          <p:cNvSpPr txBox="1"/>
          <p:nvPr/>
        </p:nvSpPr>
        <p:spPr>
          <a:xfrm>
            <a:off x="1028700" y="1787643"/>
            <a:ext cx="16230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Modeling</a:t>
            </a:r>
            <a:endParaRPr sz="14000"/>
          </a:p>
        </p:txBody>
      </p:sp>
      <p:grpSp>
        <p:nvGrpSpPr>
          <p:cNvPr id="362" name="Google Shape;362;p16"/>
          <p:cNvGrpSpPr/>
          <p:nvPr/>
        </p:nvGrpSpPr>
        <p:grpSpPr>
          <a:xfrm>
            <a:off x="6815929" y="1781510"/>
            <a:ext cx="1736080" cy="1736080"/>
            <a:chOff x="0" y="0"/>
            <a:chExt cx="2314773" cy="2314773"/>
          </a:xfrm>
        </p:grpSpPr>
        <p:grpSp>
          <p:nvGrpSpPr>
            <p:cNvPr id="363" name="Google Shape;363;p16"/>
            <p:cNvGrpSpPr/>
            <p:nvPr/>
          </p:nvGrpSpPr>
          <p:grpSpPr>
            <a:xfrm rot="-5400000">
              <a:off x="0" y="0"/>
              <a:ext cx="2314773" cy="2314773"/>
              <a:chOff x="0" y="0"/>
              <a:chExt cx="812800" cy="812800"/>
            </a:xfrm>
          </p:grpSpPr>
          <p:sp>
            <p:nvSpPr>
              <p:cNvPr id="364" name="Google Shape;364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0250" lIns="30250" spcFirstLastPara="1" rIns="30250" wrap="square" tIns="30250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66" name="Google Shape;366;p16"/>
            <p:cNvCxnSpPr/>
            <p:nvPr/>
          </p:nvCxnSpPr>
          <p:spPr>
            <a:xfrm flipH="1" rot="10800000">
              <a:off x="542969" y="627828"/>
              <a:ext cx="1154142" cy="1154142"/>
            </a:xfrm>
            <a:prstGeom prst="straightConnector1">
              <a:avLst/>
            </a:prstGeom>
            <a:noFill/>
            <a:ln cap="flat" cmpd="sng" w="141625">
              <a:solidFill>
                <a:srgbClr val="6190C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16"/>
            <p:cNvCxnSpPr/>
            <p:nvPr/>
          </p:nvCxnSpPr>
          <p:spPr>
            <a:xfrm rot="10800000">
              <a:off x="1711877" y="539184"/>
              <a:ext cx="0" cy="890604"/>
            </a:xfrm>
            <a:prstGeom prst="straightConnector1">
              <a:avLst/>
            </a:prstGeom>
            <a:noFill/>
            <a:ln cap="flat" cmpd="sng" w="141625">
              <a:solidFill>
                <a:srgbClr val="6190C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16"/>
            <p:cNvCxnSpPr/>
            <p:nvPr/>
          </p:nvCxnSpPr>
          <p:spPr>
            <a:xfrm rot="10800000">
              <a:off x="884985" y="602896"/>
              <a:ext cx="890604" cy="0"/>
            </a:xfrm>
            <a:prstGeom prst="straightConnector1">
              <a:avLst/>
            </a:prstGeom>
            <a:noFill/>
            <a:ln cap="flat" cmpd="sng" w="141625">
              <a:solidFill>
                <a:srgbClr val="6190C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369" name="Google Shape;369;p16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370" name="Google Shape;370;p16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6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2" name="Google Shape;372;p16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373" name="Google Shape;373;p16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374" name="Google Shape;374;p16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0925" y="-909075"/>
            <a:ext cx="11694102" cy="131446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17"/>
          <p:cNvGrpSpPr/>
          <p:nvPr/>
        </p:nvGrpSpPr>
        <p:grpSpPr>
          <a:xfrm>
            <a:off x="5735942" y="6055245"/>
            <a:ext cx="4552003" cy="3944749"/>
            <a:chOff x="0" y="-47625"/>
            <a:chExt cx="807107" cy="699436"/>
          </a:xfrm>
        </p:grpSpPr>
        <p:sp>
          <p:nvSpPr>
            <p:cNvPr id="381" name="Google Shape;381;p17"/>
            <p:cNvSpPr/>
            <p:nvPr/>
          </p:nvSpPr>
          <p:spPr>
            <a:xfrm>
              <a:off x="0" y="0"/>
              <a:ext cx="807107" cy="651811"/>
            </a:xfrm>
            <a:custGeom>
              <a:rect b="b" l="l" r="r" t="t"/>
              <a:pathLst>
                <a:path extrusionOk="0" h="651811" w="807107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7"/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17"/>
          <p:cNvGrpSpPr/>
          <p:nvPr/>
        </p:nvGrpSpPr>
        <p:grpSpPr>
          <a:xfrm>
            <a:off x="856975" y="4014020"/>
            <a:ext cx="4552003" cy="3944749"/>
            <a:chOff x="0" y="-47625"/>
            <a:chExt cx="807107" cy="699436"/>
          </a:xfrm>
        </p:grpSpPr>
        <p:sp>
          <p:nvSpPr>
            <p:cNvPr id="384" name="Google Shape;384;p17"/>
            <p:cNvSpPr/>
            <p:nvPr/>
          </p:nvSpPr>
          <p:spPr>
            <a:xfrm>
              <a:off x="0" y="0"/>
              <a:ext cx="807107" cy="651811"/>
            </a:xfrm>
            <a:custGeom>
              <a:rect b="b" l="l" r="r" t="t"/>
              <a:pathLst>
                <a:path extrusionOk="0" h="651811" w="807107">
                  <a:moveTo>
                    <a:pt x="86739" y="0"/>
                  </a:moveTo>
                  <a:lnTo>
                    <a:pt x="720367" y="0"/>
                  </a:lnTo>
                  <a:cubicBezTo>
                    <a:pt x="768272" y="0"/>
                    <a:pt x="807107" y="38834"/>
                    <a:pt x="807107" y="86739"/>
                  </a:cubicBezTo>
                  <a:lnTo>
                    <a:pt x="807107" y="565072"/>
                  </a:lnTo>
                  <a:cubicBezTo>
                    <a:pt x="807107" y="612977"/>
                    <a:pt x="768272" y="651811"/>
                    <a:pt x="720367" y="651811"/>
                  </a:cubicBezTo>
                  <a:lnTo>
                    <a:pt x="86739" y="651811"/>
                  </a:lnTo>
                  <a:cubicBezTo>
                    <a:pt x="38834" y="651811"/>
                    <a:pt x="0" y="612977"/>
                    <a:pt x="0" y="565072"/>
                  </a:cubicBezTo>
                  <a:lnTo>
                    <a:pt x="0" y="86739"/>
                  </a:lnTo>
                  <a:cubicBezTo>
                    <a:pt x="0" y="38834"/>
                    <a:pt x="38834" y="0"/>
                    <a:pt x="8673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7"/>
            <p:cNvSpPr txBox="1"/>
            <p:nvPr/>
          </p:nvSpPr>
          <p:spPr>
            <a:xfrm>
              <a:off x="0" y="-47625"/>
              <a:ext cx="807107" cy="6994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17"/>
          <p:cNvSpPr txBox="1"/>
          <p:nvPr/>
        </p:nvSpPr>
        <p:spPr>
          <a:xfrm>
            <a:off x="1028700" y="1559685"/>
            <a:ext cx="94038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Logistic Regression</a:t>
            </a:r>
            <a:endParaRPr sz="10000"/>
          </a:p>
        </p:txBody>
      </p:sp>
      <p:sp>
        <p:nvSpPr>
          <p:cNvPr id="387" name="Google Shape;387;p17"/>
          <p:cNvSpPr txBox="1"/>
          <p:nvPr/>
        </p:nvSpPr>
        <p:spPr>
          <a:xfrm>
            <a:off x="5998829" y="6751985"/>
            <a:ext cx="402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Results</a:t>
            </a:r>
            <a:endParaRPr sz="5200"/>
          </a:p>
        </p:txBody>
      </p:sp>
      <p:sp>
        <p:nvSpPr>
          <p:cNvPr id="388" name="Google Shape;388;p17"/>
          <p:cNvSpPr txBox="1"/>
          <p:nvPr/>
        </p:nvSpPr>
        <p:spPr>
          <a:xfrm>
            <a:off x="1119862" y="4710760"/>
            <a:ext cx="4026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sz="3400"/>
          </a:p>
        </p:txBody>
      </p:sp>
      <p:sp>
        <p:nvSpPr>
          <p:cNvPr id="389" name="Google Shape;389;p17"/>
          <p:cNvSpPr txBox="1"/>
          <p:nvPr/>
        </p:nvSpPr>
        <p:spPr>
          <a:xfrm>
            <a:off x="1119862" y="5685944"/>
            <a:ext cx="40263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-Most optimal parameters included C value of 1, L1 Regularization, and liblinear solver to get best accuracy</a:t>
            </a:r>
            <a:endParaRPr sz="1700"/>
          </a:p>
        </p:txBody>
      </p:sp>
      <p:sp>
        <p:nvSpPr>
          <p:cNvPr id="390" name="Google Shape;390;p17"/>
          <p:cNvSpPr txBox="1"/>
          <p:nvPr/>
        </p:nvSpPr>
        <p:spPr>
          <a:xfrm>
            <a:off x="5998829" y="7680069"/>
            <a:ext cx="4026300" cy="20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Best Cross-Validation Accuracy: 0.95305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- On unseen data, Test Accuracy: 0.92</a:t>
            </a:r>
            <a:endParaRPr sz="2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91" name="Google Shape;391;p17"/>
          <p:cNvGrpSpPr/>
          <p:nvPr/>
        </p:nvGrpSpPr>
        <p:grpSpPr>
          <a:xfrm>
            <a:off x="916524" y="363600"/>
            <a:ext cx="1626018" cy="326352"/>
            <a:chOff x="0" y="0"/>
            <a:chExt cx="398700" cy="85950"/>
          </a:xfrm>
        </p:grpSpPr>
        <p:sp>
          <p:nvSpPr>
            <p:cNvPr id="392" name="Google Shape;392;p17"/>
            <p:cNvSpPr/>
            <p:nvPr/>
          </p:nvSpPr>
          <p:spPr>
            <a:xfrm>
              <a:off x="0" y="0"/>
              <a:ext cx="398613" cy="85850"/>
            </a:xfrm>
            <a:custGeom>
              <a:rect b="b" l="l" r="r" t="t"/>
              <a:pathLst>
                <a:path extrusionOk="0" h="85850" w="398613">
                  <a:moveTo>
                    <a:pt x="42925" y="0"/>
                  </a:moveTo>
                  <a:lnTo>
                    <a:pt x="355688" y="0"/>
                  </a:lnTo>
                  <a:cubicBezTo>
                    <a:pt x="379395" y="0"/>
                    <a:pt x="398613" y="19218"/>
                    <a:pt x="398613" y="42925"/>
                  </a:cubicBezTo>
                  <a:lnTo>
                    <a:pt x="398613" y="42925"/>
                  </a:lnTo>
                  <a:cubicBezTo>
                    <a:pt x="398613" y="66632"/>
                    <a:pt x="379395" y="85850"/>
                    <a:pt x="355688" y="85850"/>
                  </a:cubicBezTo>
                  <a:lnTo>
                    <a:pt x="42925" y="85850"/>
                  </a:lnTo>
                  <a:cubicBezTo>
                    <a:pt x="19218" y="85850"/>
                    <a:pt x="0" y="66632"/>
                    <a:pt x="0" y="42925"/>
                  </a:cubicBezTo>
                  <a:lnTo>
                    <a:pt x="0" y="42925"/>
                  </a:lnTo>
                  <a:cubicBezTo>
                    <a:pt x="0" y="19218"/>
                    <a:pt x="19218" y="0"/>
                    <a:pt x="429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7"/>
            <p:cNvSpPr txBox="1"/>
            <p:nvPr/>
          </p:nvSpPr>
          <p:spPr>
            <a:xfrm>
              <a:off x="0" y="19050"/>
              <a:ext cx="398700" cy="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7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4" name="Google Shape;394;p17"/>
          <p:cNvSpPr txBox="1"/>
          <p:nvPr/>
        </p:nvSpPr>
        <p:spPr>
          <a:xfrm>
            <a:off x="16292775" y="418888"/>
            <a:ext cx="966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2024</a:t>
            </a:r>
            <a:endParaRPr/>
          </a:p>
        </p:txBody>
      </p:sp>
      <p:sp>
        <p:nvSpPr>
          <p:cNvPr id="395" name="Google Shape;395;p17"/>
          <p:cNvSpPr txBox="1"/>
          <p:nvPr/>
        </p:nvSpPr>
        <p:spPr>
          <a:xfrm>
            <a:off x="13542950" y="1618800"/>
            <a:ext cx="17820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Left Image</a:t>
            </a:r>
            <a:r>
              <a:rPr i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i="1" lang="en-US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(Logistic Regression Curve w/ nWBV feature)</a:t>
            </a:r>
            <a:endParaRPr i="1" sz="1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6" name="Google Shape;3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5398" y="1330898"/>
            <a:ext cx="4026300" cy="34903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34000" stPos="0" sy="-100000" ky="0"/>
          </a:effectLst>
        </p:spPr>
      </p:pic>
      <p:sp>
        <p:nvSpPr>
          <p:cNvPr id="397" name="Google Shape;397;p17"/>
          <p:cNvSpPr txBox="1"/>
          <p:nvPr/>
        </p:nvSpPr>
        <p:spPr>
          <a:xfrm>
            <a:off x="15006500" y="4551300"/>
            <a:ext cx="21363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1" lang="en-US" sz="2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Image Below </a:t>
            </a:r>
            <a:r>
              <a:rPr i="1" lang="en-US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(Cross Validating Logistic Regression)</a:t>
            </a:r>
            <a:endParaRPr i="1" sz="1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1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98" name="Google Shape;3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44934" y="5935354"/>
            <a:ext cx="6197862" cy="349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42000" stPos="0" sy="-100000" ky="0"/>
          </a:effectLst>
        </p:spPr>
      </p:pic>
      <p:sp>
        <p:nvSpPr>
          <p:cNvPr id="399" name="Google Shape;399;p17"/>
          <p:cNvSpPr txBox="1"/>
          <p:nvPr/>
        </p:nvSpPr>
        <p:spPr>
          <a:xfrm>
            <a:off x="972613" y="428400"/>
            <a:ext cx="1513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Inter"/>
                <a:ea typeface="Inter"/>
                <a:cs typeface="Inter"/>
                <a:sym typeface="Inter"/>
              </a:rPr>
              <a:t>CS M148</a:t>
            </a:r>
            <a:endParaRPr/>
          </a:p>
        </p:txBody>
      </p:sp>
      <p:sp>
        <p:nvSpPr>
          <p:cNvPr id="400" name="Google Shape;400;p17"/>
          <p:cNvSpPr txBox="1"/>
          <p:nvPr/>
        </p:nvSpPr>
        <p:spPr>
          <a:xfrm>
            <a:off x="7284125" y="418888"/>
            <a:ext cx="3719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UCLA</a:t>
            </a:r>
            <a:endParaRPr b="1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dient Minimal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